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 id="2147375616" r:id="rId25"/>
    <p:sldId id="2147375617" r:id="rId26"/>
    <p:sldId id="2147375618" r:id="rId27"/>
    <p:sldId id="2147375619" r:id="rId28"/>
    <p:sldId id="2147375620" r:id="rId29"/>
    <p:sldId id="2147375621" r:id="rId30"/>
    <p:sldId id="2147375622" r:id="rId31"/>
    <p:sldId id="2147375623" r:id="rId32"/>
    <p:sldId id="2147375624" r:id="rId33"/>
    <p:sldId id="2147375625" r:id="rId34"/>
    <p:sldId id="2147375626" r:id="rId35"/>
    <p:sldId id="2147375627" r:id="rId36"/>
    <p:sldId id="2147375628"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4933A-EB5E-44CB-9F26-C3A3949D0B72}" v="7" dt="2024-08-30T14:22:48.055"/>
    <p1510:client id="{DF0BD80A-A041-4F8A-BE7B-DB7C6631019A}" v="7" dt="2024-08-31T14:03:49.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9/3/2024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03/09/2024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oleObject" Target="../embeddings/oleObject13.bin"/><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1.emf"/><Relationship Id="rId9"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4000" dirty="0"/>
              <a:t>Shell Bootcamp 2024 - SOFT SKILLS</a:t>
            </a:r>
            <a:br>
              <a:rPr lang="en-US" sz="4000" dirty="0"/>
            </a:br>
            <a:r>
              <a:rPr lang="en-US" sz="4000" dirty="0"/>
              <a:t>3 Reflections for Week 1 (26-Aug-2024 – 28-Aug-2024)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dirty="0"/>
              <a:t>How I feel Shell implements this learning</a:t>
            </a:r>
          </a:p>
          <a:p>
            <a:pPr lvl="1"/>
            <a:r>
              <a:rPr lang="en-US" sz="1300" b="1" dirty="0"/>
              <a:t>Teamwork:</a:t>
            </a:r>
            <a:r>
              <a:rPr lang="en-US" sz="1300" dirty="0"/>
              <a:t> Shell uses the Tuckman model to guide team development and emphasizes a growth mindset for continuous learning. The company fosters collaboration in hybrid and multidisciplinary teams, leveraging diverse expertise to tackle complex projects.</a:t>
            </a:r>
          </a:p>
          <a:p>
            <a:pPr lvl="1"/>
            <a:r>
              <a:rPr lang="en-US" sz="1300" b="1" dirty="0"/>
              <a:t>Presentation Skills:</a:t>
            </a:r>
            <a:r>
              <a:rPr lang="en-US" sz="1300" dirty="0"/>
              <a:t> Shell values clear, structured presentations to engage stakeholders effectively. By focusing on the 5Ps (Profile, Pitch, Pace, Pause, Practice), Shell ensures that presentations are impactful, aligning goals and building trust.</a:t>
            </a:r>
          </a:p>
          <a:p>
            <a:pPr marL="0" indent="0">
              <a:buNone/>
            </a:pPr>
            <a:r>
              <a:rPr lang="en-US" sz="1300" b="1" dirty="0"/>
              <a:t>How I feel Shell benefits from this learning</a:t>
            </a:r>
          </a:p>
          <a:p>
            <a:pPr lvl="1"/>
            <a:r>
              <a:rPr lang="en-US" sz="1300" b="1" dirty="0"/>
              <a:t>Teamwork: </a:t>
            </a:r>
            <a:r>
              <a:rPr lang="en-US" sz="1300" dirty="0"/>
              <a:t>Effective teamwork at Shell enhances productivity, innovation, and project outcomes. Constructive feedback mechanisms maintain high morale and foster continuous improvement.</a:t>
            </a:r>
          </a:p>
          <a:p>
            <a:pPr lvl="1"/>
            <a:r>
              <a:rPr lang="en-US" sz="1300" b="1" dirty="0"/>
              <a:t>Presentation Skills:</a:t>
            </a:r>
            <a:r>
              <a:rPr lang="en-US" sz="1300" dirty="0"/>
              <a:t> Strong presentation skills help Shell communicate complex ideas clearly, build trust with stakeholders, secure project approvals, and enhance Shell's reputation in the energy sector.</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9" name="Picture 8">
            <a:extLst>
              <a:ext uri="{FF2B5EF4-FFF2-40B4-BE49-F238E27FC236}">
                <a16:creationId xmlns:a16="http://schemas.microsoft.com/office/drawing/2014/main" id="{01845AB0-B5A2-92E5-8DE1-C1490DD6C90B}"/>
              </a:ext>
            </a:extLst>
          </p:cNvPr>
          <p:cNvPicPr>
            <a:picLocks noChangeAspect="1"/>
          </p:cNvPicPr>
          <p:nvPr/>
        </p:nvPicPr>
        <p:blipFill>
          <a:blip r:embed="rId7"/>
          <a:stretch>
            <a:fillRect/>
          </a:stretch>
        </p:blipFill>
        <p:spPr>
          <a:xfrm>
            <a:off x="7219204" y="2042165"/>
            <a:ext cx="3713896" cy="3713896"/>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Challenges While Implementing Learning 1:</a:t>
            </a:r>
            <a:endParaRPr lang="en-US" sz="1200" dirty="0"/>
          </a:p>
          <a:p>
            <a:pPr lvl="1">
              <a:buFont typeface="+mj-lt"/>
              <a:buAutoNum type="arabicPeriod"/>
            </a:pPr>
            <a:r>
              <a:rPr lang="en-US" sz="1200" b="1" dirty="0"/>
              <a:t>Consistency in Professionalism:</a:t>
            </a:r>
            <a:r>
              <a:rPr lang="en-US" sz="1200" dirty="0"/>
              <a:t> Ensuring consistent adherence to professional standards across diverse team interactions and settings can be challenging.</a:t>
            </a:r>
          </a:p>
          <a:p>
            <a:pPr lvl="1">
              <a:buFont typeface="+mj-lt"/>
              <a:buAutoNum type="arabicPeriod"/>
            </a:pPr>
            <a:r>
              <a:rPr lang="en-US" sz="1200" b="1" dirty="0"/>
              <a:t>Effective Communication:</a:t>
            </a:r>
            <a:r>
              <a:rPr lang="en-US" sz="1200" dirty="0"/>
              <a:t> Maintaining clarity and respect in communication, especially in virtual settings, requires ongoing effort and skill development.</a:t>
            </a:r>
          </a:p>
          <a:p>
            <a:pPr lvl="1">
              <a:buFont typeface="+mj-lt"/>
              <a:buAutoNum type="arabicPeriod"/>
            </a:pPr>
            <a:r>
              <a:rPr lang="en-US" sz="1200" b="1" dirty="0"/>
              <a:t>Balancing Etiquette and Efficiency:</a:t>
            </a:r>
            <a:r>
              <a:rPr lang="en-US" sz="1200" dirty="0"/>
              <a:t> Finding the right balance between formal etiquette and the need for efficient communication in fast-paced environments can be difficult.</a:t>
            </a:r>
          </a:p>
          <a:p>
            <a:r>
              <a:rPr lang="en-US" sz="1200" b="1" dirty="0"/>
              <a:t>Plan to Overcome Challenges:</a:t>
            </a:r>
            <a:endParaRPr lang="en-US" sz="1200" dirty="0"/>
          </a:p>
          <a:p>
            <a:pPr lvl="1">
              <a:buFont typeface="+mj-lt"/>
              <a:buAutoNum type="arabicPeriod"/>
            </a:pPr>
            <a:r>
              <a:rPr lang="en-US" sz="1200" b="1" dirty="0"/>
              <a:t>Regular Training:</a:t>
            </a:r>
            <a:r>
              <a:rPr lang="en-US" sz="1200" dirty="0"/>
              <a:t> Implement regular soft skills training and refreshers to reinforce the importance of professionalism and ensure consistent application.</a:t>
            </a:r>
          </a:p>
          <a:p>
            <a:pPr lvl="1">
              <a:buFont typeface="+mj-lt"/>
              <a:buAutoNum type="arabicPeriod"/>
            </a:pPr>
            <a:r>
              <a:rPr lang="en-US" sz="1200" b="1" dirty="0"/>
              <a:t>Feedback Mechanisms:</a:t>
            </a:r>
            <a:r>
              <a:rPr lang="en-US" sz="1200" dirty="0"/>
              <a:t> Establish feedback systems to continuously improve communication practices and address any issues promptly.</a:t>
            </a:r>
          </a:p>
          <a:p>
            <a:pPr lvl="1">
              <a:buFont typeface="+mj-lt"/>
              <a:buAutoNum type="arabicPeriod"/>
            </a:pPr>
            <a:r>
              <a:rPr lang="en-US" sz="1200" b="1" dirty="0"/>
              <a:t>Clear Guidelines:</a:t>
            </a:r>
            <a:r>
              <a:rPr lang="en-US" sz="1200" dirty="0"/>
              <a:t> Develop and communicate clear guidelines on professional behavior and etiquette, ensuring that all team members are aware of and adhere to them.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B854DEE2-CC66-0A9E-7415-C44ACD672B17}"/>
              </a:ext>
            </a:extLst>
          </p:cNvPr>
          <p:cNvPicPr>
            <a:picLocks noChangeAspect="1"/>
          </p:cNvPicPr>
          <p:nvPr/>
        </p:nvPicPr>
        <p:blipFill>
          <a:blip r:embed="rId7"/>
          <a:stretch>
            <a:fillRect/>
          </a:stretch>
        </p:blipFill>
        <p:spPr>
          <a:xfrm>
            <a:off x="7070848" y="1893809"/>
            <a:ext cx="4010608" cy="4010608"/>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1" dirty="0"/>
              <a:t>Challenges While </a:t>
            </a:r>
            <a:r>
              <a:rPr lang="en-US" sz="1200" b="1" dirty="0"/>
              <a:t>Implementing</a:t>
            </a:r>
            <a:r>
              <a:rPr lang="en-US" sz="1050" b="1" dirty="0"/>
              <a:t> Learning 2:</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Identifying Stakeholders:</a:t>
            </a:r>
            <a:r>
              <a:rPr kumimoji="0" lang="en-US" altLang="en-US" sz="1050" b="0" i="0" u="none" strike="noStrike" cap="none" normalizeH="0" baseline="0" dirty="0">
                <a:ln>
                  <a:noFill/>
                </a:ln>
                <a:solidFill>
                  <a:schemeClr val="tx1"/>
                </a:solidFill>
                <a:effectLst/>
                <a:latin typeface="Arial" panose="020B0604020202020204" pitchFamily="34" charset="0"/>
              </a:rPr>
              <a:t> Accurately identifying and understanding the priorities of all relevant stakeholders was difficult, especially when interests conflicted.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Managing Conflicts:</a:t>
            </a:r>
            <a:r>
              <a:rPr kumimoji="0" lang="en-US" altLang="en-US" sz="1050" b="0" i="0" u="none" strike="noStrike" cap="none" normalizeH="0" baseline="0" dirty="0">
                <a:ln>
                  <a:noFill/>
                </a:ln>
                <a:solidFill>
                  <a:schemeClr val="tx1"/>
                </a:solidFill>
                <a:effectLst/>
                <a:latin typeface="Arial" panose="020B0604020202020204" pitchFamily="34" charset="0"/>
              </a:rPr>
              <a:t> Balancing diverse interests among stakeholders, like regulators, investors, and environmental groups, often led to disagreements that were challenging to resolve.</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Building Trust:</a:t>
            </a:r>
            <a:r>
              <a:rPr kumimoji="0" lang="en-US" altLang="en-US" sz="1050" b="0" i="0" u="none" strike="noStrike" cap="none" normalizeH="0" baseline="0" dirty="0">
                <a:ln>
                  <a:noFill/>
                </a:ln>
                <a:solidFill>
                  <a:schemeClr val="tx1"/>
                </a:solidFill>
                <a:effectLst/>
                <a:latin typeface="Arial" panose="020B0604020202020204" pitchFamily="34" charset="0"/>
              </a:rPr>
              <a:t> Establishing and maintaining trust with stakeholders was a gradual and complex process, requiring consistent communication and transparency.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Effective Communication:</a:t>
            </a:r>
            <a:r>
              <a:rPr kumimoji="0" lang="en-US" altLang="en-US" sz="1050" b="0" i="0" u="none" strike="noStrike" cap="none" normalizeH="0" baseline="0" dirty="0">
                <a:ln>
                  <a:noFill/>
                </a:ln>
                <a:solidFill>
                  <a:schemeClr val="tx1"/>
                </a:solidFill>
                <a:effectLst/>
                <a:latin typeface="Arial" panose="020B0604020202020204" pitchFamily="34" charset="0"/>
              </a:rPr>
              <a:t> Ensuring clear and consistent communication across all stakeholders to avoid misunderstandings was a significant challenge.</a:t>
            </a:r>
          </a:p>
          <a:p>
            <a:r>
              <a:rPr lang="en-US" sz="105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Structured Stakeholder Analysis:</a:t>
            </a:r>
            <a:r>
              <a:rPr kumimoji="0" lang="en-US" altLang="en-US" sz="1050" b="0" i="0" u="none" strike="noStrike" cap="none" normalizeH="0" baseline="0" dirty="0">
                <a:ln>
                  <a:noFill/>
                </a:ln>
                <a:solidFill>
                  <a:schemeClr val="tx1"/>
                </a:solidFill>
                <a:effectLst/>
                <a:latin typeface="Arial" panose="020B0604020202020204" pitchFamily="34" charset="0"/>
              </a:rPr>
              <a:t> Use tools like Stakeholder Mapping to better categorize and engage stakeholders effectively.</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Clear Communication Channels:</a:t>
            </a:r>
            <a:r>
              <a:rPr kumimoji="0" lang="en-US" altLang="en-US" sz="1050" b="0" i="0" u="none" strike="noStrike" cap="none" normalizeH="0" baseline="0" dirty="0">
                <a:ln>
                  <a:noFill/>
                </a:ln>
                <a:solidFill>
                  <a:schemeClr val="tx1"/>
                </a:solidFill>
                <a:effectLst/>
                <a:latin typeface="Arial" panose="020B0604020202020204" pitchFamily="34" charset="0"/>
              </a:rPr>
              <a:t> Establish dedicated communication methods, such as regular updates and centralized dashboards, to keep stakeholders informed and aligned.</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Conflict Resolution Frameworks:</a:t>
            </a:r>
            <a:r>
              <a:rPr kumimoji="0" lang="en-US" altLang="en-US" sz="1050" b="0" i="0" u="none" strike="noStrike" cap="none" normalizeH="0" baseline="0" dirty="0">
                <a:ln>
                  <a:noFill/>
                </a:ln>
                <a:solidFill>
                  <a:schemeClr val="tx1"/>
                </a:solidFill>
                <a:effectLst/>
                <a:latin typeface="Arial" panose="020B0604020202020204" pitchFamily="34" charset="0"/>
              </a:rPr>
              <a:t> Implement formal conflict resolution techniques, like facilitated discussions, to address and resolve stakeholder conflicts.</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Transparency and Feedback:</a:t>
            </a:r>
            <a:r>
              <a:rPr kumimoji="0" lang="en-US" altLang="en-US" sz="1050" b="0" i="0" u="none" strike="noStrike" cap="none" normalizeH="0" baseline="0" dirty="0">
                <a:ln>
                  <a:noFill/>
                </a:ln>
                <a:solidFill>
                  <a:schemeClr val="tx1"/>
                </a:solidFill>
                <a:effectLst/>
                <a:latin typeface="Arial" panose="020B0604020202020204" pitchFamily="34" charset="0"/>
              </a:rPr>
              <a:t> Foster trust by maintaining transparency, sharing updates openly, and actively seeking stakeholder feedback.</a:t>
            </a:r>
          </a:p>
          <a:p>
            <a:pPr lvl="1" eaLnBrk="0" fontAlgn="base" hangingPunct="0">
              <a:lnSpc>
                <a:spcPct val="100000"/>
              </a:lnSpc>
              <a:spcBef>
                <a:spcPct val="0"/>
              </a:spcBef>
              <a:spcAft>
                <a:spcPct val="0"/>
              </a:spcAft>
              <a:buFont typeface="+mj-lt"/>
              <a:buAutoNum type="arabicPeriod"/>
            </a:pPr>
            <a:r>
              <a:rPr kumimoji="0" lang="en-US" altLang="en-US" sz="1050" b="1" i="0" u="none" strike="noStrike" cap="none" normalizeH="0" baseline="0" dirty="0">
                <a:ln>
                  <a:noFill/>
                </a:ln>
                <a:solidFill>
                  <a:schemeClr val="tx1"/>
                </a:solidFill>
                <a:effectLst/>
                <a:latin typeface="Arial" panose="020B0604020202020204" pitchFamily="34" charset="0"/>
              </a:rPr>
              <a:t>Continuous Adaptation:</a:t>
            </a:r>
            <a:r>
              <a:rPr kumimoji="0" lang="en-US" altLang="en-US" sz="1050" b="0" i="0" u="none" strike="noStrike" cap="none" normalizeH="0" baseline="0" dirty="0">
                <a:ln>
                  <a:noFill/>
                </a:ln>
                <a:solidFill>
                  <a:schemeClr val="tx1"/>
                </a:solidFill>
                <a:effectLst/>
                <a:latin typeface="Arial" panose="020B0604020202020204" pitchFamily="34" charset="0"/>
              </a:rPr>
              <a:t> Regularly review and adapt engagement strategies based on feedback and lessons learned to improve stakeholder management.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4" name="Picture 13">
            <a:extLst>
              <a:ext uri="{FF2B5EF4-FFF2-40B4-BE49-F238E27FC236}">
                <a16:creationId xmlns:a16="http://schemas.microsoft.com/office/drawing/2014/main" id="{04C36375-C5DC-9F52-5FEC-5315B1715B63}"/>
              </a:ext>
            </a:extLst>
          </p:cNvPr>
          <p:cNvPicPr>
            <a:picLocks noChangeAspect="1"/>
          </p:cNvPicPr>
          <p:nvPr/>
        </p:nvPicPr>
        <p:blipFill>
          <a:blip r:embed="rId7"/>
          <a:stretch>
            <a:fillRect/>
          </a:stretch>
        </p:blipFill>
        <p:spPr>
          <a:xfrm>
            <a:off x="6418794" y="2381298"/>
            <a:ext cx="5312350" cy="303562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sz="1200" b="1" dirty="0">
                <a:latin typeface="Arial" panose="020B0604020202020204" pitchFamily="34" charset="0"/>
              </a:rPr>
              <a:t>Challenges While Implementing Learning 3:</a:t>
            </a:r>
            <a:endParaRPr lang="en-US" altLang="en-US" sz="1200" b="1" dirty="0">
              <a:latin typeface="Arial" panose="020B0604020202020204" pitchFamily="34" charset="0"/>
            </a:endParaRP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Coordination:</a:t>
            </a:r>
            <a:r>
              <a:rPr kumimoji="0" lang="en-US" altLang="en-US" sz="1200" b="0" i="0" u="none" strike="noStrike" cap="none" normalizeH="0" baseline="0" dirty="0">
                <a:ln>
                  <a:noFill/>
                </a:ln>
                <a:solidFill>
                  <a:schemeClr val="tx1"/>
                </a:solidFill>
                <a:effectLst/>
                <a:latin typeface="Arial" panose="020B0604020202020204" pitchFamily="34" charset="0"/>
              </a:rPr>
              <a:t> Managing conflicts during team development stages was difficult.</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Growth Mindset:</a:t>
            </a:r>
            <a:r>
              <a:rPr kumimoji="0" lang="en-US" altLang="en-US" sz="1200" b="0" i="0" u="none" strike="noStrike" cap="none" normalizeH="0" baseline="0" dirty="0">
                <a:ln>
                  <a:noFill/>
                </a:ln>
                <a:solidFill>
                  <a:schemeClr val="tx1"/>
                </a:solidFill>
                <a:effectLst/>
                <a:latin typeface="Arial" panose="020B0604020202020204" pitchFamily="34" charset="0"/>
              </a:rPr>
              <a:t> Encouraging adaptability among resistant team members was challenging.</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Constructive Feedback:</a:t>
            </a:r>
            <a:r>
              <a:rPr kumimoji="0" lang="en-US" altLang="en-US" sz="1200" b="0" i="0" u="none" strike="noStrike" cap="none" normalizeH="0" baseline="0" dirty="0">
                <a:ln>
                  <a:noFill/>
                </a:ln>
                <a:solidFill>
                  <a:schemeClr val="tx1"/>
                </a:solidFill>
                <a:effectLst/>
                <a:latin typeface="Arial" panose="020B0604020202020204" pitchFamily="34" charset="0"/>
              </a:rPr>
              <a:t> Balancing feedback without softening the message was tough.</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Hybrid Teams:</a:t>
            </a:r>
            <a:r>
              <a:rPr kumimoji="0" lang="en-US" altLang="en-US" sz="1200" b="0" i="0" u="none" strike="noStrike" cap="none" normalizeH="0" baseline="0" dirty="0">
                <a:ln>
                  <a:noFill/>
                </a:ln>
                <a:solidFill>
                  <a:schemeClr val="tx1"/>
                </a:solidFill>
                <a:effectLst/>
                <a:latin typeface="Arial" panose="020B0604020202020204" pitchFamily="34" charset="0"/>
              </a:rPr>
              <a:t> Ensuring engagement in hybrid setups led to communication gaps.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Clarity:</a:t>
            </a:r>
            <a:r>
              <a:rPr kumimoji="0" lang="en-US" altLang="en-US" sz="1200" b="0" i="0" u="none" strike="noStrike" cap="none" normalizeH="0" baseline="0" dirty="0">
                <a:ln>
                  <a:noFill/>
                </a:ln>
                <a:solidFill>
                  <a:schemeClr val="tx1"/>
                </a:solidFill>
                <a:effectLst/>
                <a:latin typeface="Arial" panose="020B0604020202020204" pitchFamily="34" charset="0"/>
              </a:rPr>
              <a:t> Structuring and delivering clear, engaging presentations was not always easy.</a:t>
            </a:r>
            <a:endParaRPr lang="en-US" altLang="en-US" sz="1200" dirty="0">
              <a:latin typeface="Arial" panose="020B0604020202020204" pitchFamily="34" charset="0"/>
            </a:endParaRPr>
          </a:p>
          <a:p>
            <a:r>
              <a:rPr lang="en-US" sz="1200" b="1" dirty="0"/>
              <a:t>Plan to Overcome Challenges: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Team Workshops:</a:t>
            </a:r>
            <a:r>
              <a:rPr kumimoji="0" lang="en-US" altLang="en-US" sz="1200" b="0" i="0" u="none" strike="noStrike" cap="none" normalizeH="0" baseline="0" dirty="0">
                <a:ln>
                  <a:noFill/>
                </a:ln>
                <a:solidFill>
                  <a:schemeClr val="tx1"/>
                </a:solidFill>
                <a:effectLst/>
                <a:latin typeface="Arial" panose="020B0604020202020204" pitchFamily="34" charset="0"/>
              </a:rPr>
              <a:t> Facilitate team-building sessions for better coordination.</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Foster Learning:</a:t>
            </a:r>
            <a:r>
              <a:rPr kumimoji="0" lang="en-US" altLang="en-US" sz="1200" b="0" i="0" u="none" strike="noStrike" cap="none" normalizeH="0" baseline="0" dirty="0">
                <a:ln>
                  <a:noFill/>
                </a:ln>
                <a:solidFill>
                  <a:schemeClr val="tx1"/>
                </a:solidFill>
                <a:effectLst/>
                <a:latin typeface="Arial" panose="020B0604020202020204" pitchFamily="34" charset="0"/>
              </a:rPr>
              <a:t> Integrate ongoing learning and recognize adaptability.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Feedback Training:</a:t>
            </a:r>
            <a:r>
              <a:rPr kumimoji="0" lang="en-US" altLang="en-US" sz="1200" b="0" i="0" u="none" strike="noStrike" cap="none" normalizeH="0" baseline="0" dirty="0">
                <a:ln>
                  <a:noFill/>
                </a:ln>
                <a:solidFill>
                  <a:schemeClr val="tx1"/>
                </a:solidFill>
                <a:effectLst/>
                <a:latin typeface="Arial" panose="020B0604020202020204" pitchFamily="34" charset="0"/>
              </a:rPr>
              <a:t> Practice giving and receiving feedback effectively.</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Enhance Hybrid Communication:</a:t>
            </a:r>
            <a:r>
              <a:rPr kumimoji="0" lang="en-US" altLang="en-US" sz="1200" b="0" i="0" u="none" strike="noStrike" cap="none" normalizeH="0" baseline="0" dirty="0">
                <a:ln>
                  <a:noFill/>
                </a:ln>
                <a:solidFill>
                  <a:schemeClr val="tx1"/>
                </a:solidFill>
                <a:effectLst/>
                <a:latin typeface="Arial" panose="020B0604020202020204" pitchFamily="34" charset="0"/>
              </a:rPr>
              <a:t> Use interactive tools and clear protocols.</a:t>
            </a:r>
          </a:p>
          <a:p>
            <a:pPr lvl="1" eaLnBrk="0" fontAlgn="base" hangingPunct="0">
              <a:lnSpc>
                <a:spcPct val="100000"/>
              </a:lnSpc>
              <a:spcBef>
                <a:spcPct val="0"/>
              </a:spcBef>
              <a:spcAft>
                <a:spcPct val="0"/>
              </a:spcAft>
              <a:buFont typeface="+mj-lt"/>
              <a:buAutoNum type="arabicPeriod"/>
            </a:pPr>
            <a:r>
              <a:rPr kumimoji="0" lang="en-US" altLang="en-US" sz="1200" b="1" i="0" u="none" strike="noStrike" cap="none" normalizeH="0" baseline="0" dirty="0">
                <a:ln>
                  <a:noFill/>
                </a:ln>
                <a:solidFill>
                  <a:schemeClr val="tx1"/>
                </a:solidFill>
                <a:effectLst/>
                <a:latin typeface="Arial" panose="020B0604020202020204" pitchFamily="34" charset="0"/>
              </a:rPr>
              <a:t>Presentation Practice:</a:t>
            </a:r>
            <a:r>
              <a:rPr kumimoji="0" lang="en-US" altLang="en-US" sz="1200" b="0" i="0" u="none" strike="noStrike" cap="none" normalizeH="0" baseline="0" dirty="0">
                <a:ln>
                  <a:noFill/>
                </a:ln>
                <a:solidFill>
                  <a:schemeClr val="tx1"/>
                </a:solidFill>
                <a:effectLst/>
                <a:latin typeface="Arial" panose="020B0604020202020204" pitchFamily="34" charset="0"/>
              </a:rPr>
              <a:t> Regularly rehearse with peer feedback to improve clarity and delivery.</a:t>
            </a:r>
            <a:endParaRPr lang="en-US" altLang="en-US" sz="1200" dirty="0">
              <a:latin typeface="Arial" panose="020B0604020202020204" pitchFamily="34" charset="0"/>
            </a:endParaRP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 name="Picture 8">
            <a:extLst>
              <a:ext uri="{FF2B5EF4-FFF2-40B4-BE49-F238E27FC236}">
                <a16:creationId xmlns:a16="http://schemas.microsoft.com/office/drawing/2014/main" id="{91A4A482-8353-A5E1-34A4-F12B95F64436}"/>
              </a:ext>
            </a:extLst>
          </p:cNvPr>
          <p:cNvPicPr>
            <a:picLocks noChangeAspect="1"/>
          </p:cNvPicPr>
          <p:nvPr/>
        </p:nvPicPr>
        <p:blipFill>
          <a:blip r:embed="rId7"/>
          <a:stretch>
            <a:fillRect/>
          </a:stretch>
        </p:blipFill>
        <p:spPr>
          <a:xfrm>
            <a:off x="6456625" y="2475033"/>
            <a:ext cx="5239054" cy="2993745"/>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Attend workshops and interact with colleagues and team members.</a:t>
            </a:r>
          </a:p>
          <a:p>
            <a:pPr marL="457200" indent="-457200">
              <a:buFont typeface="+mj-lt"/>
              <a:buAutoNum type="arabicPeriod"/>
            </a:pPr>
            <a:r>
              <a:rPr lang="en-US" dirty="0">
                <a:effectLst>
                  <a:outerShdw blurRad="38100" dist="38100" dir="2700000" algn="tl">
                    <a:srgbClr val="000000">
                      <a:alpha val="43137"/>
                    </a:srgbClr>
                  </a:outerShdw>
                </a:effectLst>
              </a:rPr>
              <a:t>Apply learning from the Shell bootcamp in your routine work tasks.</a:t>
            </a:r>
          </a:p>
          <a:p>
            <a:pPr marL="457200" indent="-457200">
              <a:buFont typeface="+mj-lt"/>
              <a:buAutoNum type="arabicPeriod"/>
            </a:pPr>
            <a:r>
              <a:rPr lang="en-US" dirty="0">
                <a:effectLst>
                  <a:outerShdw blurRad="38100" dist="38100" dir="2700000" algn="tl">
                    <a:srgbClr val="000000">
                      <a:alpha val="43137"/>
                    </a:srgbClr>
                  </a:outerShdw>
                </a:effectLst>
              </a:rPr>
              <a:t>Read "7 Habits of Highly Effective People" by Stephen Covey and "Success Through a Positive</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Throughout the week.</a:t>
            </a:r>
          </a:p>
          <a:p>
            <a:pPr marL="457200" indent="-457200">
              <a:buFont typeface="+mj-lt"/>
              <a:buAutoNum type="arabicPeriod"/>
            </a:pPr>
            <a:r>
              <a:rPr lang="en-US" dirty="0">
                <a:effectLst>
                  <a:outerShdw blurRad="38100" dist="38100" dir="2700000" algn="tl">
                    <a:srgbClr val="000000">
                      <a:alpha val="43137"/>
                    </a:srgbClr>
                  </a:outerShdw>
                </a:effectLst>
              </a:rPr>
              <a:t>Daily.</a:t>
            </a:r>
          </a:p>
          <a:p>
            <a:pPr marL="457200" indent="-457200">
              <a:buFont typeface="+mj-lt"/>
              <a:buAutoNum type="arabicPeriod"/>
            </a:pPr>
            <a:r>
              <a:rPr lang="en-US" dirty="0">
                <a:effectLst>
                  <a:outerShdw blurRad="38100" dist="38100" dir="2700000" algn="tl">
                    <a:srgbClr val="000000">
                      <a:alpha val="43137"/>
                    </a:srgbClr>
                  </a:outerShdw>
                </a:effectLst>
              </a:rPr>
              <a:t>Set aside time each day to read.</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effectLst>
                  <a:outerShdw blurRad="38100" dist="38100" dir="2700000" algn="tl">
                    <a:srgbClr val="000000">
                      <a:alpha val="43137"/>
                    </a:srgbClr>
                  </a:outerShdw>
                </a:effectLst>
              </a:rPr>
              <a:t>Planned.</a:t>
            </a:r>
          </a:p>
          <a:p>
            <a:pPr marL="457200" indent="-457200">
              <a:buFont typeface="+mj-lt"/>
              <a:buAutoNum type="arabicPeriod"/>
            </a:pPr>
            <a:r>
              <a:rPr lang="en-US" dirty="0">
                <a:effectLst>
                  <a:outerShdw blurRad="38100" dist="38100" dir="2700000" algn="tl">
                    <a:srgbClr val="000000">
                      <a:alpha val="43137"/>
                    </a:srgbClr>
                  </a:outerShdw>
                </a:effectLst>
              </a:rPr>
              <a:t>In progress.</a:t>
            </a:r>
          </a:p>
          <a:p>
            <a:pPr marL="457200" indent="-457200">
              <a:buFont typeface="+mj-lt"/>
              <a:buAutoNum type="arabicPeriod"/>
            </a:pPr>
            <a:r>
              <a:rPr lang="en-US" dirty="0">
                <a:effectLst>
                  <a:outerShdw blurRad="38100" dist="38100" dir="2700000" algn="tl">
                    <a:srgbClr val="000000">
                      <a:alpha val="43137"/>
                    </a:srgbClr>
                  </a:outerShdw>
                </a:effectLst>
              </a:rPr>
              <a:t>Ongoing.</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How Your Learning Was Fun This Week: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Learning was engaging and enjoyable this week with hands-on activities and role-playing exercises that made complex concepts more accessible and fun.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Group Activity: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a team of six, we created a poster on managing complexity in professional settings. This collaborative exercise emphasized teamwork and problem-solving.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Funny Incident with New Learning: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indent="0">
              <a:lnSpc>
                <a:spcPct val="115000"/>
              </a:lnSpc>
              <a:spcBef>
                <a:spcPts val="0"/>
              </a:spcBef>
              <a:spcAft>
                <a:spcPts val="800"/>
              </a:spcAft>
              <a:buNone/>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During the "Mumble Jumble" activity, we had to form a sentence with scrambled words, leading to some humorous mix-ups. It highlighted the importance of communication and teamwork in a lighthearted way.</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9" name="Picture 8">
            <a:extLst>
              <a:ext uri="{FF2B5EF4-FFF2-40B4-BE49-F238E27FC236}">
                <a16:creationId xmlns:a16="http://schemas.microsoft.com/office/drawing/2014/main" id="{93396DD3-EA17-9292-B6D0-E9C6530042D1}"/>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25402" t="16729" r="22649" b="15168"/>
          <a:stretch/>
        </p:blipFill>
        <p:spPr>
          <a:xfrm rot="16200000">
            <a:off x="9938106" y="4259812"/>
            <a:ext cx="1250203" cy="2185258"/>
          </a:xfrm>
          <a:prstGeom prst="rect">
            <a:avLst/>
          </a:prstGeom>
        </p:spPr>
      </p:pic>
      <p:pic>
        <p:nvPicPr>
          <p:cNvPr id="14" name="Picture 13" descr="A piece of paper with writing on it&#10;&#10;Description automatically generated">
            <a:extLst>
              <a:ext uri="{FF2B5EF4-FFF2-40B4-BE49-F238E27FC236}">
                <a16:creationId xmlns:a16="http://schemas.microsoft.com/office/drawing/2014/main" id="{63662A13-8285-747D-59EB-8A94CC814216}"/>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l="6850" t="9558" r="39184" b="14728"/>
          <a:stretch/>
        </p:blipFill>
        <p:spPr>
          <a:xfrm rot="16200000">
            <a:off x="7046959" y="4174491"/>
            <a:ext cx="1269921" cy="2375620"/>
          </a:xfrm>
          <a:prstGeom prst="rect">
            <a:avLst/>
          </a:prstGeom>
        </p:spPr>
      </p:pic>
      <p:pic>
        <p:nvPicPr>
          <p:cNvPr id="6" name="Picture 5" descr="A white paper with colorful sticky notes on it&#10;&#10;Description automatically generated">
            <a:extLst>
              <a:ext uri="{FF2B5EF4-FFF2-40B4-BE49-F238E27FC236}">
                <a16:creationId xmlns:a16="http://schemas.microsoft.com/office/drawing/2014/main" id="{E5EB5594-0FCF-9AA7-0F84-28105C5A6F0E}"/>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t="11036" b="6498"/>
          <a:stretch/>
        </p:blipFill>
        <p:spPr>
          <a:xfrm>
            <a:off x="6914510" y="1991809"/>
            <a:ext cx="4323286" cy="267392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Quick summary</a:t>
            </a:r>
          </a:p>
          <a:p>
            <a:pPr marL="457200" lvl="1" indent="0">
              <a:lnSpc>
                <a:spcPct val="100000"/>
              </a:lnSpc>
              <a:buNone/>
            </a:pPr>
            <a:r>
              <a:rPr lang="en-US" sz="2000" dirty="0"/>
              <a:t>Transitioning from college to the corporate world requires more than just adapting to new tasks; it demands a shift in mindset, embracing continuous growth, and refining interpersonal skills. These elements, coupled with effective stakeholder management and professional grooming, are critical for a seamless transition into corporate life.</a:t>
            </a:r>
          </a:p>
          <a:p>
            <a:pPr>
              <a:lnSpc>
                <a:spcPct val="100000"/>
              </a:lnSpc>
            </a:pPr>
            <a:r>
              <a:rPr lang="en-US" sz="1800" dirty="0"/>
              <a:t>Importance of topics of upcoming week</a:t>
            </a:r>
          </a:p>
          <a:p>
            <a:pPr marL="457200" lvl="1" indent="0">
              <a:lnSpc>
                <a:spcPct val="100000"/>
              </a:lnSpc>
              <a:buNone/>
            </a:pPr>
            <a:r>
              <a:rPr lang="en-US" sz="1800" dirty="0"/>
              <a:t>Next week's focus on technical training will be a vital step in bridging the gap between theoretical knowledge and practical application. This technical foundation will empower us to tackle real-world challenges with confidence and precision, ensuring that we’re not just prepared, but also proactive in our roles.</a:t>
            </a:r>
          </a:p>
          <a:p>
            <a:pPr>
              <a:lnSpc>
                <a:spcPct val="100000"/>
              </a:lnSpc>
            </a:pPr>
            <a:r>
              <a:rPr lang="en-US" sz="1800" dirty="0"/>
              <a:t>Connectivity of topics from current week</a:t>
            </a:r>
          </a:p>
          <a:p>
            <a:pPr marL="457200" lvl="1" indent="0">
              <a:lnSpc>
                <a:spcPct val="100000"/>
              </a:lnSpc>
              <a:buNone/>
            </a:pPr>
            <a:r>
              <a:rPr lang="en-US" sz="1800" dirty="0"/>
              <a:t>The skills we honed this week, from stakeholder management to professional conduct, will serve as the backbone for our upcoming team activities. The adaptability, trust, and communication strategies we’ve practiced will be key to successfully navigating the technical challenges ahead, ensuring that we collaborate effectively and complete projects smoothly.</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0" i="0" dirty="0">
                <a:solidFill>
                  <a:srgbClr val="000000"/>
                </a:solidFill>
                <a:effectLst/>
                <a:highlight>
                  <a:srgbClr val="FFFFFF"/>
                </a:highlight>
                <a:latin typeface="Work Sans" panose="020F0502020204030204" pitchFamily="2" charset="0"/>
              </a:rPr>
              <a:t>Seek to understand rather than to be understood.</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124" name="Picture 4" descr="Seek First to Understand, Then to Be Understood | by Hendra Susanto | Medium">
            <a:extLst>
              <a:ext uri="{FF2B5EF4-FFF2-40B4-BE49-F238E27FC236}">
                <a16:creationId xmlns:a16="http://schemas.microsoft.com/office/drawing/2014/main" id="{1A094AD5-FB7A-6934-1D2E-C91E811EA3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23" t="6982" r="9139"/>
          <a:stretch/>
        </p:blipFill>
        <p:spPr bwMode="auto">
          <a:xfrm>
            <a:off x="6639155" y="2281688"/>
            <a:ext cx="4873995" cy="317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4000" dirty="0"/>
              <a:t>Shell Bootcamp 2024 – TECHNICAL FOUNDATION</a:t>
            </a:r>
            <a:br>
              <a:rPr lang="en-US" sz="4000" dirty="0"/>
            </a:br>
            <a:r>
              <a:rPr lang="en-US" sz="4000" dirty="0"/>
              <a:t>Reflections for Day 1 (29-Aug-2024)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1843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1508351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23</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Content Placeholder 2">
            <a:extLst>
              <a:ext uri="{FF2B5EF4-FFF2-40B4-BE49-F238E27FC236}">
                <a16:creationId xmlns:a16="http://schemas.microsoft.com/office/drawing/2014/main" id="{62AEE4DC-6FE4-5FAA-3BF0-9E51B9541760}"/>
              </a:ext>
            </a:extLst>
          </p:cNvPr>
          <p:cNvSpPr txBox="1">
            <a:spLocks/>
          </p:cNvSpPr>
          <p:nvPr/>
        </p:nvSpPr>
        <p:spPr>
          <a:xfrm>
            <a:off x="442193"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200" b="1" i="0" dirty="0">
                <a:solidFill>
                  <a:srgbClr val="111111"/>
                </a:solidFill>
                <a:effectLst/>
                <a:highlight>
                  <a:srgbClr val="F7F7F7"/>
                </a:highlight>
                <a:latin typeface="-apple-system"/>
              </a:rPr>
              <a:t>Introduction to Business Analysis</a:t>
            </a:r>
            <a:endParaRPr lang="en-GB" sz="1200" b="0" i="0" dirty="0">
              <a:solidFill>
                <a:srgbClr val="111111"/>
              </a:solidFill>
              <a:effectLst/>
              <a:highlight>
                <a:srgbClr val="F7F7F7"/>
              </a:highlight>
              <a:latin typeface="-apple-system"/>
            </a:endParaRPr>
          </a:p>
          <a:p>
            <a:pPr lvl="1"/>
            <a:r>
              <a:rPr lang="en-GB" sz="1200" b="1" i="0" dirty="0">
                <a:solidFill>
                  <a:srgbClr val="111111"/>
                </a:solidFill>
                <a:effectLst/>
                <a:highlight>
                  <a:srgbClr val="F7F7F7"/>
                </a:highlight>
                <a:latin typeface="-apple-system"/>
              </a:rPr>
              <a:t>Definition</a:t>
            </a:r>
            <a:r>
              <a:rPr lang="en-GB" sz="1200" b="0" i="0" dirty="0">
                <a:solidFill>
                  <a:srgbClr val="111111"/>
                </a:solidFill>
                <a:effectLst/>
                <a:highlight>
                  <a:srgbClr val="F7F7F7"/>
                </a:highlight>
                <a:latin typeface="-apple-system"/>
              </a:rPr>
              <a:t>: According to the International Institute of Business Analysis (IIBA), business analysis is the practice of enabling change within an organizational context.</a:t>
            </a:r>
          </a:p>
          <a:p>
            <a:pPr lvl="1"/>
            <a:r>
              <a:rPr lang="en-GB" sz="1200" b="1" i="0" dirty="0">
                <a:solidFill>
                  <a:srgbClr val="111111"/>
                </a:solidFill>
                <a:effectLst/>
                <a:highlight>
                  <a:srgbClr val="F7F7F7"/>
                </a:highlight>
                <a:latin typeface="-apple-system"/>
              </a:rPr>
              <a:t>Business</a:t>
            </a:r>
            <a:r>
              <a:rPr lang="en-GB" sz="1200" b="0" i="0" dirty="0">
                <a:solidFill>
                  <a:srgbClr val="111111"/>
                </a:solidFill>
                <a:effectLst/>
                <a:highlight>
                  <a:srgbClr val="F7F7F7"/>
                </a:highlight>
                <a:latin typeface="-apple-system"/>
              </a:rPr>
              <a:t>: An organization that provides products or services to satisfy customer needs with the objective of making a profit.</a:t>
            </a:r>
          </a:p>
          <a:p>
            <a:pPr lvl="1"/>
            <a:r>
              <a:rPr lang="en-GB" sz="1200" b="1" i="0" dirty="0">
                <a:solidFill>
                  <a:srgbClr val="111111"/>
                </a:solidFill>
                <a:effectLst/>
                <a:highlight>
                  <a:srgbClr val="F7F7F7"/>
                </a:highlight>
                <a:latin typeface="-apple-system"/>
              </a:rPr>
              <a:t>Analysis</a:t>
            </a:r>
            <a:r>
              <a:rPr lang="en-GB" sz="1200" b="0" i="0" dirty="0">
                <a:solidFill>
                  <a:srgbClr val="111111"/>
                </a:solidFill>
                <a:effectLst/>
                <a:highlight>
                  <a:srgbClr val="F7F7F7"/>
                </a:highlight>
                <a:latin typeface="-apple-system"/>
              </a:rPr>
              <a:t>: A systematic examination.</a:t>
            </a:r>
          </a:p>
          <a:p>
            <a:pPr algn="l"/>
            <a:r>
              <a:rPr lang="en-GB" sz="1200" b="1" i="0" dirty="0">
                <a:solidFill>
                  <a:srgbClr val="111111"/>
                </a:solidFill>
                <a:effectLst/>
                <a:highlight>
                  <a:srgbClr val="F7F7F7"/>
                </a:highlight>
                <a:latin typeface="-apple-system"/>
              </a:rPr>
              <a:t>SDLC Model (Software Development Life Cycle)</a:t>
            </a:r>
            <a:endParaRPr lang="en-GB" sz="1200" b="0" i="0" dirty="0">
              <a:solidFill>
                <a:srgbClr val="111111"/>
              </a:solidFill>
              <a:effectLst/>
              <a:highlight>
                <a:srgbClr val="F7F7F7"/>
              </a:highlight>
              <a:latin typeface="-apple-system"/>
            </a:endParaRPr>
          </a:p>
          <a:p>
            <a:pPr lvl="1">
              <a:buFont typeface="+mj-lt"/>
              <a:buAutoNum type="arabicPeriod"/>
            </a:pPr>
            <a:r>
              <a:rPr lang="en-GB" sz="1200" b="1" i="0" dirty="0">
                <a:solidFill>
                  <a:srgbClr val="111111"/>
                </a:solidFill>
                <a:effectLst/>
                <a:highlight>
                  <a:srgbClr val="F7F7F7"/>
                </a:highlight>
                <a:latin typeface="-apple-system"/>
              </a:rPr>
              <a:t>Planning</a:t>
            </a:r>
            <a:r>
              <a:rPr lang="en-GB" sz="1200" b="0" i="0" dirty="0">
                <a:solidFill>
                  <a:srgbClr val="111111"/>
                </a:solidFill>
                <a:effectLst/>
                <a:highlight>
                  <a:srgbClr val="F7F7F7"/>
                </a:highlight>
                <a:latin typeface="-apple-system"/>
              </a:rPr>
              <a:t>: Involves business analysts to define requirements.</a:t>
            </a:r>
          </a:p>
          <a:p>
            <a:pPr lvl="1">
              <a:buFont typeface="+mj-lt"/>
              <a:buAutoNum type="arabicPeriod"/>
            </a:pPr>
            <a:r>
              <a:rPr lang="en-GB" sz="1200" b="1" i="0" dirty="0">
                <a:solidFill>
                  <a:srgbClr val="111111"/>
                </a:solidFill>
                <a:effectLst/>
                <a:highlight>
                  <a:srgbClr val="F7F7F7"/>
                </a:highlight>
                <a:latin typeface="-apple-system"/>
              </a:rPr>
              <a:t>Design and Prototyping</a:t>
            </a:r>
            <a:endParaRPr lang="en-GB" sz="1200" b="0" i="0" dirty="0">
              <a:solidFill>
                <a:srgbClr val="111111"/>
              </a:solidFill>
              <a:effectLst/>
              <a:highlight>
                <a:srgbClr val="F7F7F7"/>
              </a:highlight>
              <a:latin typeface="-apple-system"/>
            </a:endParaRPr>
          </a:p>
          <a:p>
            <a:pPr lvl="1">
              <a:buFont typeface="+mj-lt"/>
              <a:buAutoNum type="arabicPeriod"/>
            </a:pPr>
            <a:r>
              <a:rPr lang="en-GB" sz="1200" b="1" i="0" dirty="0">
                <a:solidFill>
                  <a:srgbClr val="111111"/>
                </a:solidFill>
                <a:effectLst/>
                <a:highlight>
                  <a:srgbClr val="F7F7F7"/>
                </a:highlight>
                <a:latin typeface="-apple-system"/>
              </a:rPr>
              <a:t>Software Development</a:t>
            </a:r>
            <a:endParaRPr lang="en-GB" sz="1200" b="0" i="0" dirty="0">
              <a:solidFill>
                <a:srgbClr val="111111"/>
              </a:solidFill>
              <a:effectLst/>
              <a:highlight>
                <a:srgbClr val="F7F7F7"/>
              </a:highlight>
              <a:latin typeface="-apple-system"/>
            </a:endParaRPr>
          </a:p>
          <a:p>
            <a:pPr lvl="1">
              <a:buFont typeface="+mj-lt"/>
              <a:buAutoNum type="arabicPeriod"/>
            </a:pPr>
            <a:r>
              <a:rPr lang="en-GB" sz="1200" b="1" i="0" dirty="0">
                <a:solidFill>
                  <a:srgbClr val="111111"/>
                </a:solidFill>
                <a:effectLst/>
                <a:highlight>
                  <a:srgbClr val="F7F7F7"/>
                </a:highlight>
                <a:latin typeface="-apple-system"/>
              </a:rPr>
              <a:t>Testing</a:t>
            </a:r>
            <a:endParaRPr lang="en-GB" sz="1200" b="0" i="0" dirty="0">
              <a:solidFill>
                <a:srgbClr val="111111"/>
              </a:solidFill>
              <a:effectLst/>
              <a:highlight>
                <a:srgbClr val="F7F7F7"/>
              </a:highlight>
              <a:latin typeface="-apple-system"/>
            </a:endParaRPr>
          </a:p>
          <a:p>
            <a:pPr lvl="1">
              <a:buFont typeface="+mj-lt"/>
              <a:buAutoNum type="arabicPeriod"/>
            </a:pPr>
            <a:r>
              <a:rPr lang="en-GB" sz="1200" b="1" i="0" dirty="0">
                <a:solidFill>
                  <a:srgbClr val="111111"/>
                </a:solidFill>
                <a:effectLst/>
                <a:highlight>
                  <a:srgbClr val="F7F7F7"/>
                </a:highlight>
                <a:latin typeface="-apple-system"/>
              </a:rPr>
              <a:t>Deployment</a:t>
            </a:r>
            <a:endParaRPr lang="en-GB" sz="1200" b="0" i="0" dirty="0">
              <a:solidFill>
                <a:srgbClr val="111111"/>
              </a:solidFill>
              <a:effectLst/>
              <a:highlight>
                <a:srgbClr val="F7F7F7"/>
              </a:highlight>
              <a:latin typeface="-apple-system"/>
            </a:endParaRPr>
          </a:p>
          <a:p>
            <a:pPr lvl="1">
              <a:buFont typeface="+mj-lt"/>
              <a:buAutoNum type="arabicPeriod"/>
            </a:pPr>
            <a:r>
              <a:rPr lang="en-GB" sz="1200" b="1" i="0" dirty="0">
                <a:solidFill>
                  <a:srgbClr val="111111"/>
                </a:solidFill>
                <a:effectLst/>
                <a:highlight>
                  <a:srgbClr val="F7F7F7"/>
                </a:highlight>
                <a:latin typeface="-apple-system"/>
              </a:rPr>
              <a:t>Operations and Maintenance</a:t>
            </a:r>
            <a:endParaRPr lang="en-GB" sz="1200" dirty="0">
              <a:solidFill>
                <a:srgbClr val="111111"/>
              </a:solidFill>
              <a:highlight>
                <a:srgbClr val="F7F7F7"/>
              </a:highlight>
              <a:latin typeface="-apple-system"/>
            </a:endParaRPr>
          </a:p>
          <a:p>
            <a:pPr algn="l"/>
            <a:r>
              <a:rPr lang="en-GB" sz="1200" b="1" i="0" dirty="0">
                <a:solidFill>
                  <a:srgbClr val="111111"/>
                </a:solidFill>
                <a:effectLst/>
                <a:highlight>
                  <a:srgbClr val="F7F7F7"/>
                </a:highlight>
                <a:latin typeface="-apple-system"/>
              </a:rPr>
              <a:t>Requirement Analysis</a:t>
            </a:r>
            <a:endParaRPr lang="en-GB" sz="1200" b="0" i="0" dirty="0">
              <a:solidFill>
                <a:srgbClr val="111111"/>
              </a:solidFill>
              <a:effectLst/>
              <a:highlight>
                <a:srgbClr val="F7F7F7"/>
              </a:highlight>
              <a:latin typeface="-apple-system"/>
            </a:endParaRPr>
          </a:p>
          <a:p>
            <a:pPr lvl="1"/>
            <a:r>
              <a:rPr lang="en-GB" sz="1200" b="1" i="0" dirty="0">
                <a:solidFill>
                  <a:srgbClr val="111111"/>
                </a:solidFill>
                <a:effectLst/>
                <a:highlight>
                  <a:srgbClr val="F7F7F7"/>
                </a:highlight>
                <a:latin typeface="-apple-system"/>
              </a:rPr>
              <a:t>Definition</a:t>
            </a:r>
            <a:r>
              <a:rPr lang="en-GB" sz="1200" b="0" i="0" dirty="0">
                <a:solidFill>
                  <a:srgbClr val="111111"/>
                </a:solidFill>
                <a:effectLst/>
                <a:highlight>
                  <a:srgbClr val="F7F7F7"/>
                </a:highlight>
                <a:latin typeface="-apple-system"/>
              </a:rPr>
              <a:t>: The process of defining user expectations for a new or modified software.</a:t>
            </a:r>
          </a:p>
          <a:p>
            <a:pPr lvl="1"/>
            <a:r>
              <a:rPr lang="en-GB" sz="1200" b="1" i="0" dirty="0">
                <a:solidFill>
                  <a:srgbClr val="111111"/>
                </a:solidFill>
                <a:effectLst/>
                <a:highlight>
                  <a:srgbClr val="F7F7F7"/>
                </a:highlight>
                <a:latin typeface="-apple-system"/>
              </a:rPr>
              <a:t>Types</a:t>
            </a:r>
            <a:r>
              <a:rPr lang="en-GB" sz="1200" b="0" i="0" dirty="0">
                <a:solidFill>
                  <a:srgbClr val="111111"/>
                </a:solidFill>
                <a:effectLst/>
                <a:highlight>
                  <a:srgbClr val="F7F7F7"/>
                </a:highlight>
                <a:latin typeface="-apple-system"/>
              </a:rPr>
              <a:t>:</a:t>
            </a:r>
          </a:p>
          <a:p>
            <a:pPr marL="1200150" lvl="2" indent="-285750"/>
            <a:r>
              <a:rPr lang="en-GB" sz="1200" b="1" i="0" dirty="0">
                <a:solidFill>
                  <a:srgbClr val="111111"/>
                </a:solidFill>
                <a:effectLst/>
                <a:highlight>
                  <a:srgbClr val="F7F7F7"/>
                </a:highlight>
                <a:latin typeface="-apple-system"/>
              </a:rPr>
              <a:t>Functional Requirements</a:t>
            </a:r>
            <a:r>
              <a:rPr lang="en-GB" sz="1200" b="0" i="0" dirty="0">
                <a:solidFill>
                  <a:srgbClr val="111111"/>
                </a:solidFill>
                <a:effectLst/>
                <a:highlight>
                  <a:srgbClr val="F7F7F7"/>
                </a:highlight>
                <a:latin typeface="-apple-system"/>
              </a:rPr>
              <a:t>: Describe what the product does (mandatory).</a:t>
            </a:r>
          </a:p>
          <a:p>
            <a:pPr marL="1200150" lvl="2" indent="-285750"/>
            <a:r>
              <a:rPr lang="en-GB" sz="1200" b="1" i="0" dirty="0">
                <a:solidFill>
                  <a:srgbClr val="111111"/>
                </a:solidFill>
                <a:effectLst/>
                <a:highlight>
                  <a:srgbClr val="F7F7F7"/>
                </a:highlight>
                <a:latin typeface="-apple-system"/>
              </a:rPr>
              <a:t>Non-Functional Requirements</a:t>
            </a:r>
            <a:r>
              <a:rPr lang="en-GB" sz="1200" b="0" i="0" dirty="0">
                <a:solidFill>
                  <a:srgbClr val="111111"/>
                </a:solidFill>
                <a:effectLst/>
                <a:highlight>
                  <a:srgbClr val="F7F7F7"/>
                </a:highlight>
                <a:latin typeface="-apple-system"/>
              </a:rPr>
              <a:t>: Describe how the product works (non-mandatory).</a:t>
            </a:r>
          </a:p>
          <a:p>
            <a:pPr lvl="1"/>
            <a:r>
              <a:rPr lang="en-GB" sz="1200" b="1" i="0" dirty="0">
                <a:solidFill>
                  <a:srgbClr val="111111"/>
                </a:solidFill>
                <a:effectLst/>
                <a:highlight>
                  <a:srgbClr val="F7F7F7"/>
                </a:highlight>
                <a:latin typeface="-apple-system"/>
              </a:rPr>
              <a:t>Key Learning</a:t>
            </a:r>
            <a:r>
              <a:rPr lang="en-GB" sz="1200" b="0" i="0" dirty="0">
                <a:solidFill>
                  <a:srgbClr val="111111"/>
                </a:solidFill>
                <a:effectLst/>
                <a:highlight>
                  <a:srgbClr val="F7F7F7"/>
                </a:highlight>
                <a:latin typeface="-apple-system"/>
              </a:rPr>
              <a:t>: Never assume; always ask. This was emphasized through a team activity where we </a:t>
            </a:r>
            <a:r>
              <a:rPr lang="en-GB" sz="1200" b="0" i="0" dirty="0" err="1">
                <a:solidFill>
                  <a:srgbClr val="111111"/>
                </a:solidFill>
                <a:effectLst/>
                <a:highlight>
                  <a:srgbClr val="F7F7F7"/>
                </a:highlight>
                <a:latin typeface="-apple-system"/>
              </a:rPr>
              <a:t>modeled</a:t>
            </a:r>
            <a:r>
              <a:rPr lang="en-GB" sz="1200" b="0" i="0" dirty="0">
                <a:solidFill>
                  <a:srgbClr val="111111"/>
                </a:solidFill>
                <a:effectLst/>
                <a:highlight>
                  <a:srgbClr val="F7F7F7"/>
                </a:highlight>
                <a:latin typeface="-apple-system"/>
              </a:rPr>
              <a:t> a paper airplane.</a:t>
            </a:r>
          </a:p>
          <a:p>
            <a:pPr lvl="1">
              <a:buFont typeface="+mj-lt"/>
              <a:buAutoNum type="arabicPeriod"/>
            </a:pPr>
            <a:endParaRPr lang="en-GB" sz="1200" b="1" i="0" dirty="0">
              <a:solidFill>
                <a:srgbClr val="111111"/>
              </a:solidFill>
              <a:effectLst/>
              <a:highlight>
                <a:srgbClr val="F7F7F7"/>
              </a:highlight>
              <a:latin typeface="-apple-system"/>
            </a:endParaRPr>
          </a:p>
        </p:txBody>
      </p:sp>
    </p:spTree>
    <p:extLst>
      <p:ext uri="{BB962C8B-B14F-4D97-AF65-F5344CB8AC3E}">
        <p14:creationId xmlns:p14="http://schemas.microsoft.com/office/powerpoint/2010/main" val="469417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3"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100" b="1" i="0" dirty="0">
                <a:solidFill>
                  <a:srgbClr val="111111"/>
                </a:solidFill>
                <a:effectLst/>
                <a:highlight>
                  <a:srgbClr val="F7F7F7"/>
                </a:highlight>
                <a:latin typeface="-apple-system"/>
              </a:rPr>
              <a:t>Requirement Elicitation</a:t>
            </a:r>
            <a:endParaRPr lang="en-GB" sz="1100" b="0" i="0" dirty="0">
              <a:solidFill>
                <a:srgbClr val="111111"/>
              </a:solidFill>
              <a:effectLst/>
              <a:highlight>
                <a:srgbClr val="F7F7F7"/>
              </a:highlight>
              <a:latin typeface="-apple-system"/>
            </a:endParaRPr>
          </a:p>
          <a:p>
            <a:pPr lvl="1"/>
            <a:r>
              <a:rPr lang="en-GB" sz="1100" b="1" i="0" dirty="0">
                <a:solidFill>
                  <a:srgbClr val="111111"/>
                </a:solidFill>
                <a:effectLst/>
                <a:highlight>
                  <a:srgbClr val="F7F7F7"/>
                </a:highlight>
                <a:latin typeface="-apple-system"/>
              </a:rPr>
              <a:t>Definition</a:t>
            </a:r>
            <a:r>
              <a:rPr lang="en-GB" sz="1100" b="0" i="0" dirty="0">
                <a:solidFill>
                  <a:srgbClr val="111111"/>
                </a:solidFill>
                <a:effectLst/>
                <a:highlight>
                  <a:srgbClr val="F7F7F7"/>
                </a:highlight>
                <a:latin typeface="-apple-system"/>
              </a:rPr>
              <a:t>: The practice of researching and discovering the requirements of a system from users, customers, and other stakeholders. Also known as “requirement gathering.”</a:t>
            </a:r>
          </a:p>
          <a:p>
            <a:pPr algn="l">
              <a:buFont typeface="Arial" panose="020B0604020202020204" pitchFamily="34" charset="0"/>
              <a:buChar char="•"/>
            </a:pPr>
            <a:r>
              <a:rPr lang="en-GB" sz="1100" b="1" i="0" dirty="0">
                <a:solidFill>
                  <a:srgbClr val="111111"/>
                </a:solidFill>
                <a:effectLst/>
                <a:highlight>
                  <a:srgbClr val="F7F7F7"/>
                </a:highlight>
                <a:latin typeface="-apple-system"/>
              </a:rPr>
              <a:t>Top Techniques</a:t>
            </a:r>
            <a:r>
              <a:rPr lang="en-GB" sz="1100" b="0" i="0" dirty="0">
                <a:solidFill>
                  <a:srgbClr val="111111"/>
                </a:solidFill>
                <a:effectLst/>
                <a:highlight>
                  <a:srgbClr val="F7F7F7"/>
                </a:highlight>
                <a:latin typeface="-apple-system"/>
              </a:rPr>
              <a:t>:</a:t>
            </a:r>
          </a:p>
          <a:p>
            <a:pPr marL="742950" lvl="1" indent="-285750" algn="l">
              <a:buFont typeface="Arial" panose="020B0604020202020204" pitchFamily="34" charset="0"/>
              <a:buChar char="•"/>
            </a:pPr>
            <a:r>
              <a:rPr lang="en-GB" sz="1100" b="0" i="0" dirty="0">
                <a:solidFill>
                  <a:srgbClr val="111111"/>
                </a:solidFill>
                <a:effectLst/>
                <a:highlight>
                  <a:srgbClr val="F7F7F7"/>
                </a:highlight>
                <a:latin typeface="-apple-system"/>
              </a:rPr>
              <a:t>Brainstorming</a:t>
            </a:r>
          </a:p>
          <a:p>
            <a:pPr marL="742950" lvl="1" indent="-285750" algn="l">
              <a:buFont typeface="Arial" panose="020B0604020202020204" pitchFamily="34" charset="0"/>
              <a:buChar char="•"/>
            </a:pPr>
            <a:r>
              <a:rPr lang="en-GB" sz="1100" b="0" i="0" dirty="0">
                <a:solidFill>
                  <a:srgbClr val="111111"/>
                </a:solidFill>
                <a:effectLst/>
                <a:highlight>
                  <a:srgbClr val="F7F7F7"/>
                </a:highlight>
                <a:latin typeface="-apple-system"/>
              </a:rPr>
              <a:t>Document Analysis</a:t>
            </a:r>
          </a:p>
          <a:p>
            <a:pPr algn="l"/>
            <a:r>
              <a:rPr lang="en-GB" sz="1100" b="1" i="0" dirty="0">
                <a:solidFill>
                  <a:srgbClr val="111111"/>
                </a:solidFill>
                <a:effectLst/>
                <a:highlight>
                  <a:srgbClr val="F7F7F7"/>
                </a:highlight>
                <a:latin typeface="-apple-system"/>
              </a:rPr>
              <a:t>Requirement </a:t>
            </a:r>
            <a:r>
              <a:rPr lang="en-GB" sz="1100" b="1" i="0" dirty="0" err="1">
                <a:solidFill>
                  <a:srgbClr val="111111"/>
                </a:solidFill>
                <a:effectLst/>
                <a:highlight>
                  <a:srgbClr val="F7F7F7"/>
                </a:highlight>
                <a:latin typeface="-apple-system"/>
              </a:rPr>
              <a:t>Modeling</a:t>
            </a:r>
            <a:endParaRPr lang="en-GB" sz="1100" b="0" i="0" dirty="0">
              <a:solidFill>
                <a:srgbClr val="111111"/>
              </a:solidFill>
              <a:effectLst/>
              <a:highlight>
                <a:srgbClr val="F7F7F7"/>
              </a:highlight>
              <a:latin typeface="-apple-system"/>
            </a:endParaRPr>
          </a:p>
          <a:p>
            <a:pPr algn="l">
              <a:buFont typeface="Arial" panose="020B0604020202020204" pitchFamily="34" charset="0"/>
              <a:buChar char="•"/>
            </a:pPr>
            <a:r>
              <a:rPr lang="en-GB" sz="1100" b="1" i="0" dirty="0">
                <a:solidFill>
                  <a:srgbClr val="111111"/>
                </a:solidFill>
                <a:effectLst/>
                <a:highlight>
                  <a:srgbClr val="F7F7F7"/>
                </a:highlight>
                <a:latin typeface="-apple-system"/>
              </a:rPr>
              <a:t>Types</a:t>
            </a:r>
            <a:r>
              <a:rPr lang="en-GB" sz="1100" b="0" i="0" dirty="0">
                <a:solidFill>
                  <a:srgbClr val="111111"/>
                </a:solidFill>
                <a:effectLst/>
                <a:highlight>
                  <a:srgbClr val="F7F7F7"/>
                </a:highlight>
                <a:latin typeface="-apple-system"/>
              </a:rPr>
              <a:t>:</a:t>
            </a:r>
          </a:p>
          <a:p>
            <a:pPr marL="742950" lvl="1" indent="-285750" algn="l">
              <a:buFont typeface="Arial" panose="020B0604020202020204" pitchFamily="34" charset="0"/>
              <a:buChar char="•"/>
            </a:pPr>
            <a:r>
              <a:rPr lang="en-GB" sz="1100" b="0" i="0" dirty="0">
                <a:solidFill>
                  <a:srgbClr val="111111"/>
                </a:solidFill>
                <a:effectLst/>
                <a:highlight>
                  <a:srgbClr val="F7F7F7"/>
                </a:highlight>
                <a:latin typeface="-apple-system"/>
              </a:rPr>
              <a:t>Class-Based</a:t>
            </a:r>
          </a:p>
          <a:p>
            <a:pPr marL="742950" lvl="1" indent="-285750" algn="l">
              <a:buFont typeface="Arial" panose="020B0604020202020204" pitchFamily="34" charset="0"/>
              <a:buChar char="•"/>
            </a:pPr>
            <a:r>
              <a:rPr lang="en-GB" sz="1100" b="0" i="0" dirty="0">
                <a:solidFill>
                  <a:srgbClr val="111111"/>
                </a:solidFill>
                <a:effectLst/>
                <a:highlight>
                  <a:srgbClr val="F7F7F7"/>
                </a:highlight>
                <a:latin typeface="-apple-system"/>
              </a:rPr>
              <a:t>Data-Based</a:t>
            </a:r>
          </a:p>
          <a:p>
            <a:pPr algn="l"/>
            <a:r>
              <a:rPr lang="en-GB" sz="1100" b="1" i="0" dirty="0">
                <a:solidFill>
                  <a:srgbClr val="111111"/>
                </a:solidFill>
                <a:effectLst/>
                <a:highlight>
                  <a:srgbClr val="F7F7F7"/>
                </a:highlight>
                <a:latin typeface="-apple-system"/>
              </a:rPr>
              <a:t>Top Management Techniques</a:t>
            </a:r>
            <a:endParaRPr lang="en-GB" sz="1100" b="0" i="0" dirty="0">
              <a:solidFill>
                <a:srgbClr val="111111"/>
              </a:solidFill>
              <a:effectLst/>
              <a:highlight>
                <a:srgbClr val="F7F7F7"/>
              </a:highlight>
              <a:latin typeface="-apple-system"/>
            </a:endParaRPr>
          </a:p>
          <a:p>
            <a:pPr lvl="1">
              <a:buFont typeface="+mj-lt"/>
              <a:buAutoNum type="arabicPeriod"/>
            </a:pPr>
            <a:r>
              <a:rPr lang="en-GB" sz="1100" b="1" i="0" dirty="0">
                <a:solidFill>
                  <a:srgbClr val="111111"/>
                </a:solidFill>
                <a:effectLst/>
                <a:highlight>
                  <a:srgbClr val="F7F7F7"/>
                </a:highlight>
                <a:latin typeface="-apple-system"/>
              </a:rPr>
              <a:t>Work Breakdown Structure (WBS)</a:t>
            </a:r>
            <a:r>
              <a:rPr lang="en-GB" sz="1100" b="0" i="0" dirty="0">
                <a:solidFill>
                  <a:srgbClr val="111111"/>
                </a:solidFill>
                <a:effectLst/>
                <a:highlight>
                  <a:srgbClr val="F7F7F7"/>
                </a:highlight>
                <a:latin typeface="-apple-system"/>
              </a:rPr>
              <a:t>: Essential for effective project planning, execution, controlling, monitoring, and reporting.</a:t>
            </a:r>
          </a:p>
          <a:p>
            <a:pPr lvl="1">
              <a:buFont typeface="+mj-lt"/>
              <a:buAutoNum type="arabicPeriod"/>
            </a:pPr>
            <a:r>
              <a:rPr lang="en-GB" sz="1100" b="1" i="0" dirty="0">
                <a:solidFill>
                  <a:srgbClr val="111111"/>
                </a:solidFill>
                <a:effectLst/>
                <a:highlight>
                  <a:srgbClr val="F7F7F7"/>
                </a:highlight>
                <a:latin typeface="-apple-system"/>
              </a:rPr>
              <a:t>Gantt Charts</a:t>
            </a:r>
            <a:endParaRPr lang="en-GB" sz="1100" b="0" i="0" dirty="0">
              <a:solidFill>
                <a:srgbClr val="111111"/>
              </a:solidFill>
              <a:effectLst/>
              <a:highlight>
                <a:srgbClr val="F7F7F7"/>
              </a:highlight>
              <a:latin typeface="-apple-system"/>
            </a:endParaRPr>
          </a:p>
          <a:p>
            <a:pPr lvl="1">
              <a:buFont typeface="+mj-lt"/>
              <a:buAutoNum type="arabicPeriod"/>
            </a:pPr>
            <a:r>
              <a:rPr lang="en-GB" sz="1100" b="1" i="0" dirty="0">
                <a:solidFill>
                  <a:srgbClr val="111111"/>
                </a:solidFill>
                <a:effectLst/>
                <a:highlight>
                  <a:srgbClr val="F7F7F7"/>
                </a:highlight>
                <a:latin typeface="-apple-system"/>
              </a:rPr>
              <a:t>Critical Path Method</a:t>
            </a:r>
            <a:endParaRPr lang="en-GB" sz="1100" b="0" i="0" dirty="0">
              <a:solidFill>
                <a:srgbClr val="111111"/>
              </a:solidFill>
              <a:effectLst/>
              <a:highlight>
                <a:srgbClr val="F7F7F7"/>
              </a:highlight>
              <a:latin typeface="-apple-system"/>
            </a:endParaRPr>
          </a:p>
          <a:p>
            <a:pPr lvl="1">
              <a:buFont typeface="+mj-lt"/>
              <a:buAutoNum type="arabicPeriod"/>
            </a:pPr>
            <a:r>
              <a:rPr lang="en-GB" sz="1100" b="1" i="0" dirty="0">
                <a:solidFill>
                  <a:srgbClr val="111111"/>
                </a:solidFill>
                <a:effectLst/>
                <a:highlight>
                  <a:srgbClr val="F7F7F7"/>
                </a:highlight>
                <a:latin typeface="-apple-system"/>
              </a:rPr>
              <a:t>Waterfall Model</a:t>
            </a:r>
            <a:endParaRPr lang="en-GB" sz="1100" b="0" i="0" dirty="0">
              <a:solidFill>
                <a:srgbClr val="111111"/>
              </a:solidFill>
              <a:effectLst/>
              <a:highlight>
                <a:srgbClr val="F7F7F7"/>
              </a:highlight>
              <a:latin typeface="-apple-system"/>
            </a:endParaRPr>
          </a:p>
          <a:p>
            <a:pPr lvl="1">
              <a:buFont typeface="+mj-lt"/>
              <a:buAutoNum type="arabicPeriod"/>
            </a:pPr>
            <a:r>
              <a:rPr lang="en-GB" sz="1100" b="1" i="0" dirty="0">
                <a:solidFill>
                  <a:srgbClr val="111111"/>
                </a:solidFill>
                <a:effectLst/>
                <a:highlight>
                  <a:srgbClr val="F7F7F7"/>
                </a:highlight>
                <a:latin typeface="-apple-system"/>
              </a:rPr>
              <a:t>Kanban</a:t>
            </a:r>
            <a:endParaRPr lang="en-GB" sz="1100" b="0" i="0" dirty="0">
              <a:solidFill>
                <a:srgbClr val="111111"/>
              </a:solidFill>
              <a:effectLst/>
              <a:highlight>
                <a:srgbClr val="F7F7F7"/>
              </a:highlight>
              <a:latin typeface="-apple-system"/>
            </a:endParaRPr>
          </a:p>
          <a:p>
            <a:pPr lvl="1">
              <a:buFont typeface="+mj-lt"/>
              <a:buAutoNum type="arabicPeriod"/>
            </a:pPr>
            <a:r>
              <a:rPr lang="en-GB" sz="1100" b="1" i="0" dirty="0">
                <a:solidFill>
                  <a:srgbClr val="111111"/>
                </a:solidFill>
                <a:effectLst/>
                <a:highlight>
                  <a:srgbClr val="F7F7F7"/>
                </a:highlight>
                <a:latin typeface="-apple-system"/>
              </a:rPr>
              <a:t>Scrum</a:t>
            </a:r>
            <a:endParaRPr lang="en-GB" sz="1100" b="0" i="0" dirty="0">
              <a:solidFill>
                <a:srgbClr val="111111"/>
              </a:solidFill>
              <a:effectLst/>
              <a:highlight>
                <a:srgbClr val="F7F7F7"/>
              </a:highlight>
              <a:latin typeface="-apple-system"/>
            </a:endParaRPr>
          </a:p>
          <a:p>
            <a:pPr algn="l"/>
            <a:r>
              <a:rPr lang="en-GB" sz="1100" b="1" i="0" dirty="0">
                <a:solidFill>
                  <a:srgbClr val="111111"/>
                </a:solidFill>
                <a:effectLst/>
                <a:highlight>
                  <a:srgbClr val="F7F7F7"/>
                </a:highlight>
                <a:latin typeface="-apple-system"/>
              </a:rPr>
              <a:t>Requirement Traceability</a:t>
            </a:r>
            <a:r>
              <a:rPr lang="en-GB" sz="1100" dirty="0">
                <a:solidFill>
                  <a:srgbClr val="111111"/>
                </a:solidFill>
                <a:highlight>
                  <a:srgbClr val="F7F7F7"/>
                </a:highlight>
                <a:latin typeface="-apple-system"/>
              </a:rPr>
              <a:t>: </a:t>
            </a:r>
            <a:r>
              <a:rPr lang="en-GB" sz="1100" b="0" i="0" dirty="0">
                <a:solidFill>
                  <a:srgbClr val="111111"/>
                </a:solidFill>
                <a:effectLst/>
                <a:highlight>
                  <a:srgbClr val="F7F7F7"/>
                </a:highlight>
                <a:latin typeface="-apple-system"/>
              </a:rPr>
              <a:t>Ensures each business need is tied to an actual requirement and each requirement is tied to a deliverable.</a:t>
            </a:r>
          </a:p>
          <a:p>
            <a:pPr algn="l"/>
            <a:endParaRPr lang="en-GB" sz="1100" b="0" i="0" dirty="0">
              <a:solidFill>
                <a:srgbClr val="111111"/>
              </a:solidFill>
              <a:effectLst/>
              <a:highlight>
                <a:srgbClr val="F7F7F7"/>
              </a:highlight>
              <a:latin typeface="-apple-system"/>
            </a:endParaRPr>
          </a:p>
        </p:txBody>
      </p:sp>
    </p:spTree>
    <p:extLst>
      <p:ext uri="{BB962C8B-B14F-4D97-AF65-F5344CB8AC3E}">
        <p14:creationId xmlns:p14="http://schemas.microsoft.com/office/powerpoint/2010/main" val="226548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Content Placeholder 2">
            <a:extLst>
              <a:ext uri="{FF2B5EF4-FFF2-40B4-BE49-F238E27FC236}">
                <a16:creationId xmlns:a16="http://schemas.microsoft.com/office/drawing/2014/main" id="{96E4DBA5-C01A-000F-7E6C-FF577F4111D1}"/>
              </a:ext>
            </a:extLst>
          </p:cNvPr>
          <p:cNvSpPr txBox="1">
            <a:spLocks/>
          </p:cNvSpPr>
          <p:nvPr/>
        </p:nvSpPr>
        <p:spPr>
          <a:xfrm>
            <a:off x="442193"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400" b="1" i="0" dirty="0">
                <a:solidFill>
                  <a:srgbClr val="111111"/>
                </a:solidFill>
                <a:effectLst/>
                <a:highlight>
                  <a:srgbClr val="F7F7F7"/>
                </a:highlight>
                <a:latin typeface="-apple-system"/>
              </a:rPr>
              <a:t>Waterfall Model</a:t>
            </a:r>
            <a:endParaRPr lang="en-GB" sz="1400" b="0" i="0" dirty="0">
              <a:solidFill>
                <a:srgbClr val="111111"/>
              </a:solidFill>
              <a:effectLst/>
              <a:highlight>
                <a:srgbClr val="F7F7F7"/>
              </a:highlight>
              <a:latin typeface="-apple-system"/>
            </a:endParaRPr>
          </a:p>
          <a:p>
            <a:pPr lvl="1"/>
            <a:r>
              <a:rPr lang="en-GB" sz="1400" b="1" i="0" dirty="0">
                <a:solidFill>
                  <a:srgbClr val="111111"/>
                </a:solidFill>
                <a:effectLst/>
                <a:highlight>
                  <a:srgbClr val="F7F7F7"/>
                </a:highlight>
                <a:latin typeface="-apple-system"/>
              </a:rPr>
              <a:t>Stages</a:t>
            </a:r>
            <a:r>
              <a:rPr lang="en-GB" sz="1400" b="0" i="0" dirty="0">
                <a:solidFill>
                  <a:srgbClr val="111111"/>
                </a:solidFill>
                <a:effectLst/>
                <a:highlight>
                  <a:srgbClr val="F7F7F7"/>
                </a:highlight>
                <a:latin typeface="-apple-system"/>
              </a:rPr>
              <a:t>: Requirements, Design, Development, Testing, Deployment, Maintenance.</a:t>
            </a:r>
          </a:p>
          <a:p>
            <a:pPr lvl="1"/>
            <a:r>
              <a:rPr lang="en-GB" sz="1400" b="1" i="0" dirty="0">
                <a:solidFill>
                  <a:srgbClr val="111111"/>
                </a:solidFill>
                <a:effectLst/>
                <a:highlight>
                  <a:srgbClr val="F7F7F7"/>
                </a:highlight>
                <a:latin typeface="-apple-system"/>
              </a:rPr>
              <a:t>Advantages</a:t>
            </a:r>
            <a:r>
              <a:rPr lang="en-GB" sz="1400" b="0" i="0" dirty="0">
                <a:solidFill>
                  <a:srgbClr val="111111"/>
                </a:solidFill>
                <a:effectLst/>
                <a:highlight>
                  <a:srgbClr val="F7F7F7"/>
                </a:highlight>
                <a:latin typeface="-apple-system"/>
              </a:rPr>
              <a:t>: Simple, easy to understand, good for small requirements, and works well when quality is more important than cost or schedule.</a:t>
            </a:r>
          </a:p>
          <a:p>
            <a:pPr lvl="1"/>
            <a:r>
              <a:rPr lang="en-GB" sz="1400" b="1" i="0" dirty="0">
                <a:solidFill>
                  <a:srgbClr val="111111"/>
                </a:solidFill>
                <a:effectLst/>
                <a:highlight>
                  <a:srgbClr val="F7F7F7"/>
                </a:highlight>
                <a:latin typeface="-apple-system"/>
              </a:rPr>
              <a:t>Disadvantages</a:t>
            </a:r>
            <a:r>
              <a:rPr lang="en-GB" sz="1400" b="0" i="0" dirty="0">
                <a:solidFill>
                  <a:srgbClr val="111111"/>
                </a:solidFill>
                <a:effectLst/>
                <a:highlight>
                  <a:srgbClr val="F7F7F7"/>
                </a:highlight>
                <a:latin typeface="-apple-system"/>
              </a:rPr>
              <a:t>: Cannot go back to previous stages, customers see the product only at launch, no demos involved.</a:t>
            </a:r>
          </a:p>
          <a:p>
            <a:pPr algn="l"/>
            <a:r>
              <a:rPr lang="en-GB" sz="1400" b="1" i="0" dirty="0">
                <a:solidFill>
                  <a:srgbClr val="111111"/>
                </a:solidFill>
                <a:effectLst/>
                <a:highlight>
                  <a:srgbClr val="F7F7F7"/>
                </a:highlight>
                <a:latin typeface="-apple-system"/>
              </a:rPr>
              <a:t>When to Use the Waterfall Model?</a:t>
            </a:r>
            <a:endParaRPr lang="en-GB" sz="1400" b="0" i="0" dirty="0">
              <a:solidFill>
                <a:srgbClr val="111111"/>
              </a:solidFill>
              <a:effectLst/>
              <a:highlight>
                <a:srgbClr val="F7F7F7"/>
              </a:highlight>
              <a:latin typeface="-apple-system"/>
            </a:endParaRPr>
          </a:p>
          <a:p>
            <a:pPr lvl="1"/>
            <a:r>
              <a:rPr lang="en-GB" sz="1400" b="0" i="0" dirty="0">
                <a:solidFill>
                  <a:srgbClr val="111111"/>
                </a:solidFill>
                <a:effectLst/>
                <a:highlight>
                  <a:srgbClr val="F7F7F7"/>
                </a:highlight>
                <a:latin typeface="-apple-system"/>
              </a:rPr>
              <a:t>Requirements are well-known.</a:t>
            </a:r>
          </a:p>
          <a:p>
            <a:pPr lvl="1"/>
            <a:r>
              <a:rPr lang="en-GB" sz="1400" b="0" i="0" dirty="0">
                <a:solidFill>
                  <a:srgbClr val="111111"/>
                </a:solidFill>
                <a:effectLst/>
                <a:highlight>
                  <a:srgbClr val="F7F7F7"/>
                </a:highlight>
                <a:latin typeface="-apple-system"/>
              </a:rPr>
              <a:t>Product definition is stable.</a:t>
            </a:r>
          </a:p>
          <a:p>
            <a:pPr lvl="1"/>
            <a:r>
              <a:rPr lang="en-GB" sz="1400" b="0" i="0" dirty="0">
                <a:solidFill>
                  <a:srgbClr val="111111"/>
                </a:solidFill>
                <a:effectLst/>
                <a:highlight>
                  <a:srgbClr val="F7F7F7"/>
                </a:highlight>
                <a:latin typeface="-apple-system"/>
              </a:rPr>
              <a:t>Technology is understood.</a:t>
            </a:r>
          </a:p>
          <a:p>
            <a:pPr lvl="1"/>
            <a:r>
              <a:rPr lang="en-GB" sz="1400" b="0" i="0" dirty="0">
                <a:solidFill>
                  <a:srgbClr val="111111"/>
                </a:solidFill>
                <a:effectLst/>
                <a:highlight>
                  <a:srgbClr val="F7F7F7"/>
                </a:highlight>
                <a:latin typeface="-apple-system"/>
              </a:rPr>
              <a:t>Developing a new version of an existing product.</a:t>
            </a:r>
          </a:p>
          <a:p>
            <a:pPr lvl="1"/>
            <a:r>
              <a:rPr lang="en-GB" sz="1400" b="0" i="0" dirty="0">
                <a:solidFill>
                  <a:srgbClr val="111111"/>
                </a:solidFill>
                <a:effectLst/>
                <a:highlight>
                  <a:srgbClr val="F7F7F7"/>
                </a:highlight>
                <a:latin typeface="-apple-system"/>
              </a:rPr>
              <a:t>Porting an existing product to a new platform.</a:t>
            </a:r>
          </a:p>
          <a:p>
            <a:pPr algn="l"/>
            <a:r>
              <a:rPr lang="en-GB" sz="1400" b="1" i="0" dirty="0">
                <a:solidFill>
                  <a:srgbClr val="111111"/>
                </a:solidFill>
                <a:effectLst/>
                <a:highlight>
                  <a:srgbClr val="F7F7F7"/>
                </a:highlight>
                <a:latin typeface="-apple-system"/>
              </a:rPr>
              <a:t>Agile Methods</a:t>
            </a:r>
            <a:endParaRPr lang="en-GB" sz="1400" b="0" i="0" dirty="0">
              <a:solidFill>
                <a:srgbClr val="111111"/>
              </a:solidFill>
              <a:effectLst/>
              <a:highlight>
                <a:srgbClr val="F7F7F7"/>
              </a:highlight>
              <a:latin typeface="-apple-system"/>
            </a:endParaRPr>
          </a:p>
          <a:p>
            <a:pPr lvl="1"/>
            <a:r>
              <a:rPr lang="en-GB" sz="1400" b="1" i="0" dirty="0">
                <a:solidFill>
                  <a:srgbClr val="111111"/>
                </a:solidFill>
                <a:effectLst/>
                <a:highlight>
                  <a:srgbClr val="F7F7F7"/>
                </a:highlight>
                <a:latin typeface="-apple-system"/>
              </a:rPr>
              <a:t>Examples</a:t>
            </a:r>
            <a:r>
              <a:rPr lang="en-GB" sz="1400" b="0" i="0" dirty="0">
                <a:solidFill>
                  <a:srgbClr val="111111"/>
                </a:solidFill>
                <a:effectLst/>
                <a:highlight>
                  <a:srgbClr val="F7F7F7"/>
                </a:highlight>
                <a:latin typeface="-apple-system"/>
              </a:rPr>
              <a:t>: Adaptive Software Development, Feature Driven Development, Scrum, Extreme Programming, Kanban.</a:t>
            </a:r>
            <a:endParaRPr lang="en-GB" sz="1400" dirty="0">
              <a:solidFill>
                <a:srgbClr val="111111"/>
              </a:solidFill>
              <a:highlight>
                <a:srgbClr val="F7F7F7"/>
              </a:highlight>
              <a:latin typeface="-apple-system"/>
            </a:endParaRPr>
          </a:p>
          <a:p>
            <a:pPr algn="l"/>
            <a:r>
              <a:rPr lang="en-GB" sz="1400" b="1" i="0" dirty="0">
                <a:solidFill>
                  <a:srgbClr val="111111"/>
                </a:solidFill>
                <a:effectLst/>
                <a:highlight>
                  <a:srgbClr val="F7F7F7"/>
                </a:highlight>
                <a:latin typeface="-apple-system"/>
              </a:rPr>
              <a:t>Benefits of Scrum</a:t>
            </a:r>
            <a:endParaRPr lang="en-GB" sz="1400" b="0" i="0" dirty="0">
              <a:solidFill>
                <a:srgbClr val="111111"/>
              </a:solidFill>
              <a:effectLst/>
              <a:highlight>
                <a:srgbClr val="F7F7F7"/>
              </a:highlight>
              <a:latin typeface="-apple-system"/>
            </a:endParaRPr>
          </a:p>
          <a:p>
            <a:pPr lvl="1"/>
            <a:r>
              <a:rPr lang="en-GB" sz="1400" b="0" i="0" dirty="0">
                <a:solidFill>
                  <a:srgbClr val="111111"/>
                </a:solidFill>
                <a:effectLst/>
                <a:highlight>
                  <a:srgbClr val="F7F7F7"/>
                </a:highlight>
                <a:latin typeface="-apple-system"/>
              </a:rPr>
              <a:t>Adaptability, continuous improvement, sustainable pace, motivation, faster problem resolution, customer-centric, high velocity, efficient development process.</a:t>
            </a:r>
          </a:p>
          <a:p>
            <a:pPr lvl="2"/>
            <a:endParaRPr lang="en-GB" sz="1400" b="0" i="0" dirty="0">
              <a:solidFill>
                <a:srgbClr val="111111"/>
              </a:solidFill>
              <a:effectLst/>
              <a:highlight>
                <a:srgbClr val="F7F7F7"/>
              </a:highlight>
              <a:latin typeface="-apple-system"/>
            </a:endParaRPr>
          </a:p>
        </p:txBody>
      </p:sp>
    </p:spTree>
    <p:extLst>
      <p:ext uri="{BB962C8B-B14F-4D97-AF65-F5344CB8AC3E}">
        <p14:creationId xmlns:p14="http://schemas.microsoft.com/office/powerpoint/2010/main" val="236921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Content Placeholder 2">
            <a:extLst>
              <a:ext uri="{FF2B5EF4-FFF2-40B4-BE49-F238E27FC236}">
                <a16:creationId xmlns:a16="http://schemas.microsoft.com/office/drawing/2014/main" id="{96E4DBA5-C01A-000F-7E6C-FF577F4111D1}"/>
              </a:ext>
            </a:extLst>
          </p:cNvPr>
          <p:cNvSpPr txBox="1">
            <a:spLocks/>
          </p:cNvSpPr>
          <p:nvPr/>
        </p:nvSpPr>
        <p:spPr>
          <a:xfrm>
            <a:off x="433726"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400" b="1" i="0" dirty="0">
                <a:solidFill>
                  <a:srgbClr val="111111"/>
                </a:solidFill>
                <a:effectLst/>
                <a:highlight>
                  <a:srgbClr val="F7F7F7"/>
                </a:highlight>
                <a:latin typeface="-apple-system"/>
              </a:rPr>
              <a:t>Scrum Flow</a:t>
            </a:r>
            <a:endParaRPr lang="en-GB" sz="1400" b="0" i="0" dirty="0">
              <a:solidFill>
                <a:srgbClr val="111111"/>
              </a:solidFill>
              <a:effectLst/>
              <a:highlight>
                <a:srgbClr val="F7F7F7"/>
              </a:highlight>
              <a:latin typeface="-apple-system"/>
            </a:endParaRPr>
          </a:p>
          <a:p>
            <a:pPr algn="l">
              <a:buFont typeface="Arial" panose="020B0604020202020204" pitchFamily="34" charset="0"/>
              <a:buChar char="•"/>
            </a:pPr>
            <a:r>
              <a:rPr lang="en-GB" sz="1400" b="1" i="0" dirty="0">
                <a:solidFill>
                  <a:srgbClr val="111111"/>
                </a:solidFill>
                <a:effectLst/>
                <a:highlight>
                  <a:srgbClr val="F7F7F7"/>
                </a:highlight>
                <a:latin typeface="-apple-system"/>
              </a:rPr>
              <a:t>Sprint</a:t>
            </a:r>
            <a:r>
              <a:rPr lang="en-GB" sz="1400" b="0" i="0" dirty="0">
                <a:solidFill>
                  <a:srgbClr val="111111"/>
                </a:solidFill>
                <a:effectLst/>
                <a:highlight>
                  <a:srgbClr val="F7F7F7"/>
                </a:highlight>
                <a:latin typeface="-apple-system"/>
              </a:rPr>
              <a:t>: A 2-4 week period to accomplish a goal.</a:t>
            </a:r>
          </a:p>
          <a:p>
            <a:pPr algn="l">
              <a:buFont typeface="Arial" panose="020B0604020202020204" pitchFamily="34" charset="0"/>
              <a:buChar char="•"/>
            </a:pPr>
            <a:r>
              <a:rPr lang="en-GB" sz="1400" b="1" i="0" dirty="0">
                <a:solidFill>
                  <a:srgbClr val="111111"/>
                </a:solidFill>
                <a:effectLst/>
                <a:highlight>
                  <a:srgbClr val="F7F7F7"/>
                </a:highlight>
                <a:latin typeface="-apple-system"/>
              </a:rPr>
              <a:t>Roles</a:t>
            </a:r>
            <a:r>
              <a:rPr lang="en-GB" sz="1400" b="0" i="0" dirty="0">
                <a:solidFill>
                  <a:srgbClr val="111111"/>
                </a:solidFill>
                <a:effectLst/>
                <a:highlight>
                  <a:srgbClr val="F7F7F7"/>
                </a:highlight>
                <a:latin typeface="-apple-system"/>
              </a:rPr>
              <a:t>:</a:t>
            </a:r>
          </a:p>
          <a:p>
            <a:pPr marL="742950" lvl="1" indent="-285750" algn="l">
              <a:buFont typeface="Arial" panose="020B0604020202020204" pitchFamily="34" charset="0"/>
              <a:buChar char="•"/>
            </a:pPr>
            <a:r>
              <a:rPr lang="en-GB" sz="1400" b="0" i="0" dirty="0">
                <a:solidFill>
                  <a:srgbClr val="111111"/>
                </a:solidFill>
                <a:effectLst/>
                <a:highlight>
                  <a:srgbClr val="F7F7F7"/>
                </a:highlight>
                <a:latin typeface="-apple-system"/>
              </a:rPr>
              <a:t>Product Owner</a:t>
            </a:r>
          </a:p>
          <a:p>
            <a:pPr marL="742950" lvl="1" indent="-285750" algn="l">
              <a:buFont typeface="Arial" panose="020B0604020202020204" pitchFamily="34" charset="0"/>
              <a:buChar char="•"/>
            </a:pPr>
            <a:r>
              <a:rPr lang="en-GB" sz="1400" b="0" i="0" dirty="0">
                <a:solidFill>
                  <a:srgbClr val="111111"/>
                </a:solidFill>
                <a:effectLst/>
                <a:highlight>
                  <a:srgbClr val="F7F7F7"/>
                </a:highlight>
                <a:latin typeface="-apple-system"/>
              </a:rPr>
              <a:t>Scrum Master</a:t>
            </a:r>
          </a:p>
          <a:p>
            <a:pPr marL="742950" lvl="1" indent="-285750" algn="l">
              <a:buFont typeface="Arial" panose="020B0604020202020204" pitchFamily="34" charset="0"/>
              <a:buChar char="•"/>
            </a:pPr>
            <a:r>
              <a:rPr lang="en-GB" sz="1400" b="0" i="0" dirty="0">
                <a:solidFill>
                  <a:srgbClr val="111111"/>
                </a:solidFill>
                <a:effectLst/>
                <a:highlight>
                  <a:srgbClr val="F7F7F7"/>
                </a:highlight>
                <a:latin typeface="-apple-system"/>
              </a:rPr>
              <a:t>Scrum Team Members</a:t>
            </a:r>
          </a:p>
          <a:p>
            <a:pPr marL="742950" lvl="1" indent="-285750" algn="l">
              <a:buFont typeface="Arial" panose="020B0604020202020204" pitchFamily="34" charset="0"/>
              <a:buChar char="•"/>
            </a:pPr>
            <a:r>
              <a:rPr lang="en-GB" sz="1400" b="0" i="0" dirty="0">
                <a:solidFill>
                  <a:srgbClr val="111111"/>
                </a:solidFill>
                <a:effectLst/>
                <a:highlight>
                  <a:srgbClr val="F7F7F7"/>
                </a:highlight>
                <a:latin typeface="-apple-system"/>
              </a:rPr>
              <a:t>Stakeholders</a:t>
            </a:r>
          </a:p>
          <a:p>
            <a:pPr algn="l">
              <a:buFont typeface="Arial" panose="020B0604020202020204" pitchFamily="34" charset="0"/>
              <a:buChar char="•"/>
            </a:pPr>
            <a:r>
              <a:rPr lang="en-GB" sz="1400" b="1" i="0" dirty="0">
                <a:solidFill>
                  <a:srgbClr val="111111"/>
                </a:solidFill>
                <a:effectLst/>
                <a:highlight>
                  <a:srgbClr val="F7F7F7"/>
                </a:highlight>
                <a:latin typeface="-apple-system"/>
              </a:rPr>
              <a:t>Daily Scrum</a:t>
            </a:r>
            <a:r>
              <a:rPr lang="en-GB" sz="1400" b="0" i="0" dirty="0">
                <a:solidFill>
                  <a:srgbClr val="111111"/>
                </a:solidFill>
                <a:effectLst/>
                <a:highlight>
                  <a:srgbClr val="F7F7F7"/>
                </a:highlight>
                <a:latin typeface="-apple-system"/>
              </a:rPr>
              <a:t>: A 15-minute daily meeting to review progress.</a:t>
            </a:r>
          </a:p>
          <a:p>
            <a:pPr algn="l">
              <a:buFont typeface="Arial" panose="020B0604020202020204" pitchFamily="34" charset="0"/>
              <a:buChar char="•"/>
            </a:pPr>
            <a:r>
              <a:rPr lang="en-GB" sz="1400" b="1" i="0" dirty="0">
                <a:solidFill>
                  <a:srgbClr val="111111"/>
                </a:solidFill>
                <a:effectLst/>
                <a:highlight>
                  <a:srgbClr val="F7F7F7"/>
                </a:highlight>
                <a:latin typeface="-apple-system"/>
              </a:rPr>
              <a:t>Sprint Retrospective</a:t>
            </a:r>
            <a:r>
              <a:rPr lang="en-GB" sz="1400" b="0" i="0" dirty="0">
                <a:solidFill>
                  <a:srgbClr val="111111"/>
                </a:solidFill>
                <a:effectLst/>
                <a:highlight>
                  <a:srgbClr val="F7F7F7"/>
                </a:highlight>
                <a:latin typeface="-apple-system"/>
              </a:rPr>
              <a:t>: A meeting at the end of each sprint to review achievements and plan improvements.</a:t>
            </a:r>
          </a:p>
          <a:p>
            <a:pPr algn="l"/>
            <a:r>
              <a:rPr lang="en-GB" sz="1400" b="1" i="0" dirty="0">
                <a:solidFill>
                  <a:srgbClr val="111111"/>
                </a:solidFill>
                <a:effectLst/>
                <a:highlight>
                  <a:srgbClr val="F7F7F7"/>
                </a:highlight>
                <a:latin typeface="-apple-system"/>
              </a:rPr>
              <a:t>Scrum Events</a:t>
            </a:r>
            <a:endParaRPr lang="en-GB" sz="1400" b="0" i="0" dirty="0">
              <a:solidFill>
                <a:srgbClr val="111111"/>
              </a:solidFill>
              <a:effectLst/>
              <a:highlight>
                <a:srgbClr val="F7F7F7"/>
              </a:highlight>
              <a:latin typeface="-apple-system"/>
            </a:endParaRPr>
          </a:p>
          <a:p>
            <a:pPr lvl="1"/>
            <a:r>
              <a:rPr lang="en-GB" sz="1400" b="1" i="0" dirty="0">
                <a:solidFill>
                  <a:srgbClr val="111111"/>
                </a:solidFill>
                <a:effectLst/>
                <a:highlight>
                  <a:srgbClr val="F7F7F7"/>
                </a:highlight>
                <a:latin typeface="-apple-system"/>
              </a:rPr>
              <a:t>Sprint Planning</a:t>
            </a:r>
            <a:r>
              <a:rPr lang="en-GB" sz="1400" b="0" i="0" dirty="0">
                <a:solidFill>
                  <a:srgbClr val="111111"/>
                </a:solidFill>
                <a:effectLst/>
                <a:highlight>
                  <a:srgbClr val="F7F7F7"/>
                </a:highlight>
                <a:latin typeface="-apple-system"/>
              </a:rPr>
              <a:t>: Deciding what can be delivered within a sprint and what work is needed.</a:t>
            </a:r>
          </a:p>
          <a:p>
            <a:pPr lvl="1"/>
            <a:r>
              <a:rPr lang="en-GB" sz="1400" b="1" i="0" dirty="0">
                <a:solidFill>
                  <a:srgbClr val="111111"/>
                </a:solidFill>
                <a:effectLst/>
                <a:highlight>
                  <a:srgbClr val="F7F7F7"/>
                </a:highlight>
                <a:latin typeface="-apple-system"/>
              </a:rPr>
              <a:t>Daily Scrum</a:t>
            </a:r>
            <a:r>
              <a:rPr lang="en-GB" sz="1400" b="0" i="0" dirty="0">
                <a:solidFill>
                  <a:srgbClr val="111111"/>
                </a:solidFill>
                <a:effectLst/>
                <a:highlight>
                  <a:srgbClr val="F7F7F7"/>
                </a:highlight>
                <a:latin typeface="-apple-system"/>
              </a:rPr>
              <a:t>: Reviewing progress toward the sprint goal.</a:t>
            </a:r>
          </a:p>
          <a:p>
            <a:pPr lvl="1"/>
            <a:r>
              <a:rPr lang="en-GB" sz="1400" b="1" i="0" dirty="0">
                <a:solidFill>
                  <a:srgbClr val="111111"/>
                </a:solidFill>
                <a:effectLst/>
                <a:highlight>
                  <a:srgbClr val="F7F7F7"/>
                </a:highlight>
                <a:latin typeface="-apple-system"/>
              </a:rPr>
              <a:t>Sprint Review</a:t>
            </a:r>
            <a:r>
              <a:rPr lang="en-GB" sz="1400" b="0" i="0" dirty="0">
                <a:solidFill>
                  <a:srgbClr val="111111"/>
                </a:solidFill>
                <a:effectLst/>
                <a:highlight>
                  <a:srgbClr val="F7F7F7"/>
                </a:highlight>
                <a:latin typeface="-apple-system"/>
              </a:rPr>
              <a:t>: Reviewing achievements at the end of each sprint and adapting the product backlog if needed.</a:t>
            </a:r>
          </a:p>
          <a:p>
            <a:pPr lvl="1"/>
            <a:r>
              <a:rPr lang="en-GB" sz="1400" b="1" i="0" dirty="0">
                <a:solidFill>
                  <a:srgbClr val="111111"/>
                </a:solidFill>
                <a:effectLst/>
                <a:highlight>
                  <a:srgbClr val="F7F7F7"/>
                </a:highlight>
                <a:latin typeface="-apple-system"/>
              </a:rPr>
              <a:t>Sprint Retrospective</a:t>
            </a:r>
            <a:r>
              <a:rPr lang="en-GB" sz="1400" b="0" i="0" dirty="0">
                <a:solidFill>
                  <a:srgbClr val="111111"/>
                </a:solidFill>
                <a:effectLst/>
                <a:highlight>
                  <a:srgbClr val="F7F7F7"/>
                </a:highlight>
                <a:latin typeface="-apple-system"/>
              </a:rPr>
              <a:t>: Inspecting the team’s performance and creating a plan for improvements.</a:t>
            </a:r>
          </a:p>
        </p:txBody>
      </p:sp>
    </p:spTree>
    <p:extLst>
      <p:ext uri="{BB962C8B-B14F-4D97-AF65-F5344CB8AC3E}">
        <p14:creationId xmlns:p14="http://schemas.microsoft.com/office/powerpoint/2010/main" val="307894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Content Placeholder 2">
            <a:extLst>
              <a:ext uri="{FF2B5EF4-FFF2-40B4-BE49-F238E27FC236}">
                <a16:creationId xmlns:a16="http://schemas.microsoft.com/office/drawing/2014/main" id="{96E4DBA5-C01A-000F-7E6C-FF577F4111D1}"/>
              </a:ext>
            </a:extLst>
          </p:cNvPr>
          <p:cNvSpPr txBox="1">
            <a:spLocks/>
          </p:cNvSpPr>
          <p:nvPr/>
        </p:nvSpPr>
        <p:spPr>
          <a:xfrm>
            <a:off x="433726"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i="0" dirty="0">
                <a:solidFill>
                  <a:srgbClr val="111111"/>
                </a:solidFill>
                <a:effectLst/>
                <a:highlight>
                  <a:srgbClr val="F7F7F7"/>
                </a:highlight>
                <a:latin typeface="-apple-system"/>
              </a:rPr>
              <a:t>Product Backlog for Planning</a:t>
            </a:r>
            <a:endParaRPr lang="en-GB" b="0" i="0" dirty="0">
              <a:solidFill>
                <a:srgbClr val="111111"/>
              </a:solidFill>
              <a:effectLst/>
              <a:highlight>
                <a:srgbClr val="F7F7F7"/>
              </a:highlight>
              <a:latin typeface="-apple-system"/>
            </a:endParaRPr>
          </a:p>
          <a:p>
            <a:pPr lvl="1"/>
            <a:r>
              <a:rPr lang="en-GB" b="0" i="0" dirty="0">
                <a:solidFill>
                  <a:srgbClr val="111111"/>
                </a:solidFill>
                <a:effectLst/>
                <a:highlight>
                  <a:srgbClr val="F7F7F7"/>
                </a:highlight>
                <a:latin typeface="-apple-system"/>
              </a:rPr>
              <a:t>Project planning is based on a product backlog containing functions and technology enhancements.</a:t>
            </a:r>
          </a:p>
          <a:p>
            <a:pPr algn="l">
              <a:buFont typeface="Arial" panose="020B0604020202020204" pitchFamily="34" charset="0"/>
              <a:buChar char="•"/>
            </a:pPr>
            <a:r>
              <a:rPr lang="en-GB" b="1" i="0" dirty="0">
                <a:solidFill>
                  <a:srgbClr val="111111"/>
                </a:solidFill>
                <a:effectLst/>
                <a:highlight>
                  <a:srgbClr val="F7F7F7"/>
                </a:highlight>
                <a:latin typeface="-apple-system"/>
              </a:rPr>
              <a:t>Meetings</a:t>
            </a:r>
            <a:r>
              <a:rPr lang="en-GB" b="0" i="0" dirty="0">
                <a:solidFill>
                  <a:srgbClr val="111111"/>
                </a:solidFill>
                <a:effectLst/>
                <a:highlight>
                  <a:srgbClr val="F7F7F7"/>
                </a:highlight>
                <a:latin typeface="-apple-system"/>
              </a:rPr>
              <a:t>:</a:t>
            </a:r>
          </a:p>
          <a:p>
            <a:pPr marL="742950" lvl="1" indent="-285750" algn="l">
              <a:buFont typeface="Arial" panose="020B0604020202020204" pitchFamily="34" charset="0"/>
              <a:buChar char="•"/>
            </a:pPr>
            <a:r>
              <a:rPr lang="en-GB" b="0" i="0" dirty="0">
                <a:solidFill>
                  <a:srgbClr val="111111"/>
                </a:solidFill>
                <a:effectLst/>
                <a:highlight>
                  <a:srgbClr val="F7F7F7"/>
                </a:highlight>
                <a:latin typeface="-apple-system"/>
              </a:rPr>
              <a:t>To decide features for the next sprint.</a:t>
            </a:r>
          </a:p>
          <a:p>
            <a:pPr marL="742950" lvl="1" indent="-285750" algn="l">
              <a:buFont typeface="Arial" panose="020B0604020202020204" pitchFamily="34" charset="0"/>
              <a:buChar char="•"/>
            </a:pPr>
            <a:r>
              <a:rPr lang="en-GB" b="0" i="0" dirty="0">
                <a:solidFill>
                  <a:srgbClr val="111111"/>
                </a:solidFill>
                <a:effectLst/>
                <a:highlight>
                  <a:srgbClr val="F7F7F7"/>
                </a:highlight>
                <a:latin typeface="-apple-system"/>
              </a:rPr>
              <a:t>To plan out the work.</a:t>
            </a:r>
          </a:p>
          <a:p>
            <a:pPr algn="l"/>
            <a:r>
              <a:rPr lang="en-GB" b="1" i="0" dirty="0">
                <a:solidFill>
                  <a:srgbClr val="111111"/>
                </a:solidFill>
                <a:effectLst/>
                <a:highlight>
                  <a:srgbClr val="F7F7F7"/>
                </a:highlight>
                <a:latin typeface="-apple-system"/>
              </a:rPr>
              <a:t>Scrum Queues</a:t>
            </a:r>
            <a:endParaRPr lang="en-GB" b="0" i="0" dirty="0">
              <a:solidFill>
                <a:srgbClr val="111111"/>
              </a:solidFill>
              <a:effectLst/>
              <a:highlight>
                <a:srgbClr val="F7F7F7"/>
              </a:highlight>
              <a:latin typeface="-apple-system"/>
            </a:endParaRPr>
          </a:p>
          <a:p>
            <a:pPr lvl="1"/>
            <a:r>
              <a:rPr lang="en-GB" b="0" i="0" dirty="0">
                <a:solidFill>
                  <a:srgbClr val="111111"/>
                </a:solidFill>
                <a:effectLst/>
                <a:highlight>
                  <a:srgbClr val="F7F7F7"/>
                </a:highlight>
                <a:latin typeface="-apple-system"/>
              </a:rPr>
              <a:t>Uses lightweight queue-based management and work breakdown mechanisms.</a:t>
            </a:r>
          </a:p>
          <a:p>
            <a:pPr algn="l"/>
            <a:r>
              <a:rPr lang="en-GB" b="1" i="0" dirty="0">
                <a:solidFill>
                  <a:srgbClr val="111111"/>
                </a:solidFill>
                <a:effectLst/>
                <a:highlight>
                  <a:srgbClr val="F7F7F7"/>
                </a:highlight>
                <a:latin typeface="-apple-system"/>
              </a:rPr>
              <a:t>The Sprint</a:t>
            </a:r>
            <a:endParaRPr lang="en-GB" b="0" i="0" dirty="0">
              <a:solidFill>
                <a:srgbClr val="111111"/>
              </a:solidFill>
              <a:effectLst/>
              <a:highlight>
                <a:srgbClr val="F7F7F7"/>
              </a:highlight>
              <a:latin typeface="-apple-system"/>
            </a:endParaRPr>
          </a:p>
          <a:p>
            <a:pPr lvl="1"/>
            <a:r>
              <a:rPr lang="en-GB" b="1" i="0" dirty="0">
                <a:solidFill>
                  <a:srgbClr val="111111"/>
                </a:solidFill>
                <a:effectLst/>
                <a:highlight>
                  <a:srgbClr val="F7F7F7"/>
                </a:highlight>
                <a:latin typeface="-apple-system"/>
              </a:rPr>
              <a:t>Definition</a:t>
            </a:r>
            <a:r>
              <a:rPr lang="en-GB" b="0" i="0" dirty="0">
                <a:solidFill>
                  <a:srgbClr val="111111"/>
                </a:solidFill>
                <a:effectLst/>
                <a:highlight>
                  <a:srgbClr val="F7F7F7"/>
                </a:highlight>
                <a:latin typeface="-apple-system"/>
              </a:rPr>
              <a:t>: The basic unit of development in Scrum.</a:t>
            </a:r>
          </a:p>
          <a:p>
            <a:pPr lvl="1"/>
            <a:r>
              <a:rPr lang="en-GB" b="1" i="0" dirty="0">
                <a:solidFill>
                  <a:srgbClr val="111111"/>
                </a:solidFill>
                <a:effectLst/>
                <a:highlight>
                  <a:srgbClr val="F7F7F7"/>
                </a:highlight>
                <a:latin typeface="-apple-system"/>
              </a:rPr>
              <a:t>Duration</a:t>
            </a:r>
            <a:r>
              <a:rPr lang="en-GB" b="0" i="0" dirty="0">
                <a:solidFill>
                  <a:srgbClr val="111111"/>
                </a:solidFill>
                <a:effectLst/>
                <a:highlight>
                  <a:srgbClr val="F7F7F7"/>
                </a:highlight>
                <a:latin typeface="-apple-system"/>
              </a:rPr>
              <a:t>: One week to one month.</a:t>
            </a:r>
          </a:p>
          <a:p>
            <a:pPr lvl="1"/>
            <a:r>
              <a:rPr lang="en-GB" b="1" i="0" dirty="0">
                <a:solidFill>
                  <a:srgbClr val="111111"/>
                </a:solidFill>
                <a:effectLst/>
                <a:highlight>
                  <a:srgbClr val="F7F7F7"/>
                </a:highlight>
                <a:latin typeface="-apple-system"/>
              </a:rPr>
              <a:t>“Time-Boxed”</a:t>
            </a:r>
            <a:r>
              <a:rPr lang="en-GB" b="0" i="0" dirty="0">
                <a:solidFill>
                  <a:srgbClr val="111111"/>
                </a:solidFill>
                <a:effectLst/>
                <a:highlight>
                  <a:srgbClr val="F7F7F7"/>
                </a:highlight>
                <a:latin typeface="-apple-system"/>
              </a:rPr>
              <a:t>: Effort of a constant length.</a:t>
            </a:r>
          </a:p>
          <a:p>
            <a:pPr algn="l"/>
            <a:r>
              <a:rPr lang="en-GB" b="1" i="0" dirty="0">
                <a:solidFill>
                  <a:srgbClr val="111111"/>
                </a:solidFill>
                <a:effectLst/>
                <a:highlight>
                  <a:srgbClr val="F7F7F7"/>
                </a:highlight>
                <a:latin typeface="-apple-system"/>
              </a:rPr>
              <a:t>Setting Up Azure DevOps</a:t>
            </a:r>
            <a:endParaRPr lang="en-GB" b="0" i="0" dirty="0">
              <a:solidFill>
                <a:srgbClr val="111111"/>
              </a:solidFill>
              <a:effectLst/>
              <a:highlight>
                <a:srgbClr val="F7F7F7"/>
              </a:highlight>
              <a:latin typeface="-apple-system"/>
            </a:endParaRPr>
          </a:p>
          <a:p>
            <a:pPr lvl="1"/>
            <a:r>
              <a:rPr lang="en-GB" b="0" i="0" dirty="0">
                <a:solidFill>
                  <a:srgbClr val="111111"/>
                </a:solidFill>
                <a:effectLst/>
                <a:highlight>
                  <a:srgbClr val="F7F7F7"/>
                </a:highlight>
                <a:latin typeface="-apple-system"/>
              </a:rPr>
              <a:t>Details on setting up and using Azure DevOps for project management and development.</a:t>
            </a:r>
          </a:p>
        </p:txBody>
      </p:sp>
    </p:spTree>
    <p:extLst>
      <p:ext uri="{BB962C8B-B14F-4D97-AF65-F5344CB8AC3E}">
        <p14:creationId xmlns:p14="http://schemas.microsoft.com/office/powerpoint/2010/main" val="387055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2493933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4000" dirty="0"/>
              <a:t>Shell Bootcamp 2024 – TECHNICAL FOUNDATION</a:t>
            </a:r>
            <a:br>
              <a:rPr lang="en-US" sz="4000" dirty="0"/>
            </a:br>
            <a:r>
              <a:rPr lang="en-US" sz="4000" dirty="0"/>
              <a:t>Reflections for Day 2 (30-Aug-2024)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524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643381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31</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2" name="Content Placeholder 2">
            <a:extLst>
              <a:ext uri="{FF2B5EF4-FFF2-40B4-BE49-F238E27FC236}">
                <a16:creationId xmlns:a16="http://schemas.microsoft.com/office/drawing/2014/main" id="{62AEE4DC-6FE4-5FAA-3BF0-9E51B9541760}"/>
              </a:ext>
            </a:extLst>
          </p:cNvPr>
          <p:cNvSpPr txBox="1">
            <a:spLocks/>
          </p:cNvSpPr>
          <p:nvPr/>
        </p:nvSpPr>
        <p:spPr>
          <a:xfrm>
            <a:off x="442193"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GB" sz="1400" b="1" i="0" dirty="0">
                <a:solidFill>
                  <a:srgbClr val="111111"/>
                </a:solidFill>
                <a:effectLst/>
                <a:highlight>
                  <a:srgbClr val="F7F7F7"/>
                </a:highlight>
                <a:latin typeface="-apple-system"/>
              </a:rPr>
              <a:t>Epic - Story - Task - Sub Task</a:t>
            </a:r>
            <a:endParaRPr lang="en-GB" sz="1400" b="0" i="0" dirty="0">
              <a:solidFill>
                <a:srgbClr val="111111"/>
              </a:solidFill>
              <a:effectLst/>
              <a:highlight>
                <a:srgbClr val="F7F7F7"/>
              </a:highlight>
              <a:latin typeface="-apple-system"/>
            </a:endParaRPr>
          </a:p>
          <a:p>
            <a:pPr marL="742950" lvl="1" indent="-285750" algn="l">
              <a:buFont typeface="+mj-lt"/>
              <a:buAutoNum type="arabicPeriod"/>
            </a:pPr>
            <a:r>
              <a:rPr lang="en-GB" sz="1400" b="1" i="0" dirty="0">
                <a:solidFill>
                  <a:srgbClr val="111111"/>
                </a:solidFill>
                <a:effectLst/>
                <a:highlight>
                  <a:srgbClr val="F7F7F7"/>
                </a:highlight>
                <a:latin typeface="-apple-system"/>
              </a:rPr>
              <a:t>Epic:</a:t>
            </a:r>
            <a:r>
              <a:rPr lang="en-GB" sz="1400" b="0" i="0" dirty="0">
                <a:solidFill>
                  <a:srgbClr val="111111"/>
                </a:solidFill>
                <a:effectLst/>
                <a:highlight>
                  <a:srgbClr val="F7F7F7"/>
                </a:highlight>
                <a:latin typeface="-apple-system"/>
              </a:rPr>
              <a:t> Think of an Epic as a large story that needs to be broken down into multiple smaller stories.</a:t>
            </a:r>
          </a:p>
          <a:p>
            <a:pPr marL="742950" lvl="1" indent="-285750" algn="l">
              <a:buFont typeface="+mj-lt"/>
              <a:buAutoNum type="arabicPeriod"/>
            </a:pPr>
            <a:r>
              <a:rPr lang="en-GB" sz="1400" b="1" i="0" dirty="0">
                <a:solidFill>
                  <a:srgbClr val="111111"/>
                </a:solidFill>
                <a:effectLst/>
                <a:highlight>
                  <a:srgbClr val="F7F7F7"/>
                </a:highlight>
                <a:latin typeface="-apple-system"/>
              </a:rPr>
              <a:t>Story:</a:t>
            </a:r>
            <a:r>
              <a:rPr lang="en-GB" sz="1400" b="0" i="0" dirty="0">
                <a:solidFill>
                  <a:srgbClr val="111111"/>
                </a:solidFill>
                <a:effectLst/>
                <a:highlight>
                  <a:srgbClr val="F7F7F7"/>
                </a:highlight>
                <a:latin typeface="-apple-system"/>
              </a:rPr>
              <a:t> A requirement detailed enough to be estimated.</a:t>
            </a:r>
          </a:p>
          <a:p>
            <a:pPr marL="742950" lvl="1" indent="-285750" algn="l">
              <a:buFont typeface="+mj-lt"/>
              <a:buAutoNum type="arabicPeriod"/>
            </a:pPr>
            <a:r>
              <a:rPr lang="en-GB" sz="1400" b="1" i="0" dirty="0">
                <a:solidFill>
                  <a:srgbClr val="111111"/>
                </a:solidFill>
                <a:effectLst/>
                <a:highlight>
                  <a:srgbClr val="F7F7F7"/>
                </a:highlight>
                <a:latin typeface="-apple-system"/>
              </a:rPr>
              <a:t>Task:</a:t>
            </a:r>
            <a:r>
              <a:rPr lang="en-GB" sz="1400" b="0" i="0" dirty="0">
                <a:solidFill>
                  <a:srgbClr val="111111"/>
                </a:solidFill>
                <a:effectLst/>
                <a:highlight>
                  <a:srgbClr val="F7F7F7"/>
                </a:highlight>
                <a:latin typeface="-apple-system"/>
              </a:rPr>
              <a:t> Developers and testers break down the story into tasks to estimate, develop, and test it.</a:t>
            </a:r>
          </a:p>
          <a:p>
            <a:pPr marL="742950" lvl="1" indent="-285750" algn="l">
              <a:buFont typeface="+mj-lt"/>
              <a:buAutoNum type="arabicPeriod"/>
            </a:pPr>
            <a:r>
              <a:rPr lang="en-GB" sz="1400" b="1" i="0" dirty="0">
                <a:solidFill>
                  <a:srgbClr val="111111"/>
                </a:solidFill>
                <a:effectLst/>
                <a:highlight>
                  <a:srgbClr val="F7F7F7"/>
                </a:highlight>
                <a:latin typeface="-apple-system"/>
              </a:rPr>
              <a:t>Sub Task:</a:t>
            </a:r>
            <a:r>
              <a:rPr lang="en-GB" sz="1400" b="0" i="0" dirty="0">
                <a:solidFill>
                  <a:srgbClr val="111111"/>
                </a:solidFill>
                <a:effectLst/>
                <a:highlight>
                  <a:srgbClr val="F7F7F7"/>
                </a:highlight>
                <a:latin typeface="-apple-system"/>
              </a:rPr>
              <a:t> These are smaller chunks of a parent task, assigned and tracked individually.</a:t>
            </a:r>
          </a:p>
          <a:p>
            <a:pPr algn="l">
              <a:buFont typeface="+mj-lt"/>
              <a:buAutoNum type="arabicPeriod"/>
            </a:pPr>
            <a:r>
              <a:rPr lang="en-GB" sz="1400" b="1" i="0" dirty="0">
                <a:solidFill>
                  <a:srgbClr val="111111"/>
                </a:solidFill>
                <a:effectLst/>
                <a:highlight>
                  <a:srgbClr val="F7F7F7"/>
                </a:highlight>
                <a:latin typeface="-apple-system"/>
              </a:rPr>
              <a:t>Enabler and Spike Story</a:t>
            </a:r>
            <a:endParaRPr lang="en-GB" sz="1400" b="0" i="0" dirty="0">
              <a:solidFill>
                <a:srgbClr val="111111"/>
              </a:solidFill>
              <a:effectLst/>
              <a:highlight>
                <a:srgbClr val="F7F7F7"/>
              </a:highlight>
              <a:latin typeface="-apple-system"/>
            </a:endParaRPr>
          </a:p>
          <a:p>
            <a:pPr marL="742950" lvl="1" indent="-285750" algn="l">
              <a:buFont typeface="+mj-lt"/>
              <a:buAutoNum type="arabicPeriod"/>
            </a:pPr>
            <a:r>
              <a:rPr lang="en-GB" sz="1400" b="1" i="0" dirty="0">
                <a:solidFill>
                  <a:srgbClr val="111111"/>
                </a:solidFill>
                <a:effectLst/>
                <a:highlight>
                  <a:srgbClr val="F7F7F7"/>
                </a:highlight>
                <a:latin typeface="-apple-system"/>
              </a:rPr>
              <a:t>Enabler:</a:t>
            </a:r>
            <a:r>
              <a:rPr lang="en-GB" sz="1400" b="0" i="0" dirty="0">
                <a:solidFill>
                  <a:srgbClr val="111111"/>
                </a:solidFill>
                <a:effectLst/>
                <a:highlight>
                  <a:srgbClr val="F7F7F7"/>
                </a:highlight>
                <a:latin typeface="-apple-system"/>
              </a:rPr>
              <a:t> Supports activities needed to extend the architectural runway for future business functionality.</a:t>
            </a:r>
          </a:p>
          <a:p>
            <a:pPr marL="742950" lvl="1" indent="-285750" algn="l">
              <a:buFont typeface="+mj-lt"/>
              <a:buAutoNum type="arabicPeriod"/>
            </a:pPr>
            <a:r>
              <a:rPr lang="en-GB" sz="1400" b="1" i="0" dirty="0">
                <a:solidFill>
                  <a:srgbClr val="111111"/>
                </a:solidFill>
                <a:effectLst/>
                <a:highlight>
                  <a:srgbClr val="F7F7F7"/>
                </a:highlight>
                <a:latin typeface="-apple-system"/>
              </a:rPr>
              <a:t>Spike:</a:t>
            </a:r>
            <a:r>
              <a:rPr lang="en-GB" sz="1400" b="0" i="0" dirty="0">
                <a:solidFill>
                  <a:srgbClr val="111111"/>
                </a:solidFill>
                <a:effectLst/>
                <a:highlight>
                  <a:srgbClr val="F7F7F7"/>
                </a:highlight>
                <a:latin typeface="-apple-system"/>
              </a:rPr>
              <a:t> A time-boxed user story or task created to research a question or resolve a problem.</a:t>
            </a:r>
          </a:p>
          <a:p>
            <a:pPr algn="l">
              <a:buFont typeface="+mj-lt"/>
              <a:buAutoNum type="arabicPeriod"/>
            </a:pPr>
            <a:r>
              <a:rPr lang="en-GB" sz="1400" b="1" i="0" dirty="0">
                <a:solidFill>
                  <a:srgbClr val="111111"/>
                </a:solidFill>
                <a:effectLst/>
                <a:highlight>
                  <a:srgbClr val="F7F7F7"/>
                </a:highlight>
                <a:latin typeface="-apple-system"/>
              </a:rPr>
              <a:t>Activity Done for Enabler Story</a:t>
            </a:r>
            <a:endParaRPr lang="en-GB" sz="1400" b="0" i="0" dirty="0">
              <a:solidFill>
                <a:srgbClr val="111111"/>
              </a:solidFill>
              <a:effectLst/>
              <a:highlight>
                <a:srgbClr val="F7F7F7"/>
              </a:highlight>
              <a:latin typeface="-apple-system"/>
            </a:endParaRPr>
          </a:p>
          <a:p>
            <a:pPr algn="l">
              <a:buFont typeface="+mj-lt"/>
              <a:buAutoNum type="arabicPeriod"/>
            </a:pPr>
            <a:r>
              <a:rPr lang="en-GB" sz="1400" b="1" i="0" dirty="0">
                <a:solidFill>
                  <a:srgbClr val="111111"/>
                </a:solidFill>
                <a:effectLst/>
                <a:highlight>
                  <a:srgbClr val="F7F7F7"/>
                </a:highlight>
                <a:latin typeface="-apple-system"/>
              </a:rPr>
              <a:t>Story Pointing</a:t>
            </a:r>
            <a:endParaRPr lang="en-GB" sz="1400" b="0" i="0" dirty="0">
              <a:solidFill>
                <a:srgbClr val="111111"/>
              </a:solidFill>
              <a:effectLst/>
              <a:highlight>
                <a:srgbClr val="F7F7F7"/>
              </a:highlight>
              <a:latin typeface="-apple-system"/>
            </a:endParaRPr>
          </a:p>
          <a:p>
            <a:pPr lvl="1"/>
            <a:r>
              <a:rPr lang="en-GB" sz="1400" b="0" i="0" dirty="0">
                <a:solidFill>
                  <a:srgbClr val="111111"/>
                </a:solidFill>
                <a:effectLst/>
                <a:highlight>
                  <a:srgbClr val="F7F7F7"/>
                </a:highlight>
                <a:latin typeface="-apple-system"/>
              </a:rPr>
              <a:t>Story points measure the effort required to complete a piece of work.</a:t>
            </a:r>
          </a:p>
          <a:p>
            <a:pPr lvl="1"/>
            <a:r>
              <a:rPr lang="en-GB" sz="1400" b="0" i="0" dirty="0">
                <a:solidFill>
                  <a:srgbClr val="111111"/>
                </a:solidFill>
                <a:effectLst/>
                <a:highlight>
                  <a:srgbClr val="F7F7F7"/>
                </a:highlight>
                <a:latin typeface="-apple-system"/>
              </a:rPr>
              <a:t>The team assigns story points based on complexity, amount, and uncertainty.</a:t>
            </a:r>
          </a:p>
          <a:p>
            <a:pPr algn="l">
              <a:buFont typeface="+mj-lt"/>
              <a:buAutoNum type="arabicPeriod"/>
            </a:pPr>
            <a:r>
              <a:rPr lang="en-GB" sz="1400" b="1" i="0" dirty="0">
                <a:solidFill>
                  <a:srgbClr val="111111"/>
                </a:solidFill>
                <a:effectLst/>
                <a:highlight>
                  <a:srgbClr val="F7F7F7"/>
                </a:highlight>
                <a:latin typeface="-apple-system"/>
              </a:rPr>
              <a:t>Definition of Ready</a:t>
            </a:r>
            <a:endParaRPr lang="en-GB" sz="1400" b="0" i="0" dirty="0">
              <a:solidFill>
                <a:srgbClr val="111111"/>
              </a:solidFill>
              <a:effectLst/>
              <a:highlight>
                <a:srgbClr val="F7F7F7"/>
              </a:highlight>
              <a:latin typeface="-apple-system"/>
            </a:endParaRPr>
          </a:p>
          <a:p>
            <a:pPr lvl="1"/>
            <a:r>
              <a:rPr lang="en-GB" sz="1400" b="0" i="0" dirty="0">
                <a:solidFill>
                  <a:srgbClr val="111111"/>
                </a:solidFill>
                <a:effectLst/>
                <a:highlight>
                  <a:srgbClr val="F7F7F7"/>
                </a:highlight>
                <a:latin typeface="-apple-system"/>
              </a:rPr>
              <a:t>Defines the criteria a user story must meet before it can be picked up for a sprint.</a:t>
            </a:r>
            <a:br>
              <a:rPr lang="en-GB" sz="1400" dirty="0"/>
            </a:br>
            <a:endParaRPr lang="en-GB" sz="1100" b="1" i="0" dirty="0">
              <a:solidFill>
                <a:srgbClr val="111111"/>
              </a:solidFill>
              <a:effectLst/>
              <a:highlight>
                <a:srgbClr val="F7F7F7"/>
              </a:highlight>
              <a:latin typeface="-apple-system"/>
            </a:endParaRPr>
          </a:p>
        </p:txBody>
      </p:sp>
    </p:spTree>
    <p:extLst>
      <p:ext uri="{BB962C8B-B14F-4D97-AF65-F5344CB8AC3E}">
        <p14:creationId xmlns:p14="http://schemas.microsoft.com/office/powerpoint/2010/main" val="1401746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32</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3" y="1860993"/>
            <a:ext cx="11309311"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mj-lt"/>
              <a:buAutoNum type="arabicPeriod" startAt="6"/>
            </a:pPr>
            <a:r>
              <a:rPr lang="en-GB" b="1" i="0" dirty="0">
                <a:solidFill>
                  <a:srgbClr val="111111"/>
                </a:solidFill>
                <a:effectLst/>
                <a:highlight>
                  <a:srgbClr val="F7F7F7"/>
                </a:highlight>
                <a:latin typeface="-apple-system"/>
              </a:rPr>
              <a:t>Scrum Board</a:t>
            </a:r>
            <a:endParaRPr lang="en-GB" b="0" i="0" dirty="0">
              <a:solidFill>
                <a:srgbClr val="111111"/>
              </a:solidFill>
              <a:effectLst/>
              <a:highlight>
                <a:srgbClr val="F7F7F7"/>
              </a:highlight>
              <a:latin typeface="-apple-system"/>
            </a:endParaRPr>
          </a:p>
          <a:p>
            <a:pPr lvl="1"/>
            <a:r>
              <a:rPr lang="en-GB" b="0" i="0" dirty="0">
                <a:solidFill>
                  <a:srgbClr val="111111"/>
                </a:solidFill>
                <a:effectLst/>
                <a:highlight>
                  <a:srgbClr val="F7F7F7"/>
                </a:highlight>
                <a:latin typeface="-apple-system"/>
              </a:rPr>
              <a:t>Also known as a sprint board, it’s a visual representation of work to be done in a single sprint.</a:t>
            </a:r>
          </a:p>
          <a:p>
            <a:pPr algn="l">
              <a:buFont typeface="+mj-lt"/>
              <a:buAutoNum type="arabicPeriod" startAt="6"/>
            </a:pPr>
            <a:r>
              <a:rPr lang="en-GB" b="1" i="0" dirty="0">
                <a:solidFill>
                  <a:srgbClr val="111111"/>
                </a:solidFill>
                <a:effectLst/>
                <a:highlight>
                  <a:srgbClr val="F7F7F7"/>
                </a:highlight>
                <a:latin typeface="-apple-system"/>
              </a:rPr>
              <a:t>Agile Workflow</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Agile Product Roadmap</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Time Estimation</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Logging Work</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Why Kanban Board?</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Why Use Fibonacci Numbers?</a:t>
            </a:r>
            <a:endParaRPr lang="en-GB" b="0" i="0" dirty="0">
              <a:solidFill>
                <a:srgbClr val="111111"/>
              </a:solidFill>
              <a:effectLst/>
              <a:highlight>
                <a:srgbClr val="F7F7F7"/>
              </a:highlight>
              <a:latin typeface="-apple-system"/>
            </a:endParaRPr>
          </a:p>
          <a:p>
            <a:pPr lvl="1"/>
            <a:r>
              <a:rPr lang="en-GB" b="0" i="0" dirty="0">
                <a:solidFill>
                  <a:srgbClr val="111111"/>
                </a:solidFill>
                <a:effectLst/>
                <a:highlight>
                  <a:srgbClr val="F7F7F7"/>
                </a:highlight>
                <a:latin typeface="-apple-system"/>
              </a:rPr>
              <a:t>Fibonacci numbers get farther apart as they increase, making estimation easier.</a:t>
            </a:r>
          </a:p>
          <a:p>
            <a:pPr algn="l">
              <a:buFont typeface="+mj-lt"/>
              <a:buAutoNum type="arabicPeriod" startAt="6"/>
            </a:pPr>
            <a:r>
              <a:rPr lang="en-GB" b="1" i="0" dirty="0">
                <a:solidFill>
                  <a:srgbClr val="111111"/>
                </a:solidFill>
                <a:effectLst/>
                <a:highlight>
                  <a:srgbClr val="F7F7F7"/>
                </a:highlight>
                <a:latin typeface="-apple-system"/>
              </a:rPr>
              <a:t>Burn Up Charts vs. Burndown Charts</a:t>
            </a:r>
            <a:endParaRPr lang="en-GB" b="0" i="0" dirty="0">
              <a:solidFill>
                <a:srgbClr val="111111"/>
              </a:solidFill>
              <a:effectLst/>
              <a:highlight>
                <a:srgbClr val="F7F7F7"/>
              </a:highlight>
              <a:latin typeface="-apple-system"/>
            </a:endParaRPr>
          </a:p>
          <a:p>
            <a:pPr algn="l">
              <a:buFont typeface="+mj-lt"/>
              <a:buAutoNum type="arabicPeriod" startAt="6"/>
            </a:pPr>
            <a:r>
              <a:rPr lang="en-GB" b="1" i="0" dirty="0">
                <a:solidFill>
                  <a:srgbClr val="111111"/>
                </a:solidFill>
                <a:effectLst/>
                <a:highlight>
                  <a:srgbClr val="F7F7F7"/>
                </a:highlight>
                <a:latin typeface="-apple-system"/>
              </a:rPr>
              <a:t>Velocity Charts</a:t>
            </a:r>
            <a:endParaRPr lang="en-GB" b="0" i="0" dirty="0">
              <a:solidFill>
                <a:srgbClr val="111111"/>
              </a:solidFill>
              <a:effectLst/>
              <a:highlight>
                <a:srgbClr val="F7F7F7"/>
              </a:highlight>
              <a:latin typeface="-apple-system"/>
            </a:endParaRPr>
          </a:p>
        </p:txBody>
      </p:sp>
    </p:spTree>
    <p:extLst>
      <p:ext uri="{BB962C8B-B14F-4D97-AF65-F5344CB8AC3E}">
        <p14:creationId xmlns:p14="http://schemas.microsoft.com/office/powerpoint/2010/main" val="23364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8255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700" b="1" dirty="0"/>
              <a:t>Key learning</a:t>
            </a:r>
            <a:endParaRPr lang="en-US" sz="600" b="1" dirty="0"/>
          </a:p>
          <a:p>
            <a:pPr marL="457200" lvl="1" indent="0" algn="just">
              <a:buNone/>
            </a:pPr>
            <a:r>
              <a:rPr lang="en-GB" sz="700" dirty="0"/>
              <a:t>The first class of soft skills covers several crucial aspects of professional behaviour. It emphasizes the importance of attributes such as integrity, self-awareness, managing complexity, and maintaining a growth mindset. Additionally, it highlights the significance of grooming, effective communication, and proper etiquette in various professional settings, including telephone, chat, and video calls.</a:t>
            </a:r>
            <a:endParaRPr lang="en-US" sz="700" dirty="0"/>
          </a:p>
          <a:p>
            <a:pPr algn="just"/>
            <a:r>
              <a:rPr lang="en-US" sz="700" b="1" dirty="0"/>
              <a:t>Key takeaway</a:t>
            </a:r>
          </a:p>
          <a:p>
            <a:pPr marL="457200" lvl="1" indent="0" algn="just">
              <a:buNone/>
            </a:pPr>
            <a:r>
              <a:rPr lang="en-GB" sz="700" dirty="0"/>
              <a:t>Professionalism is multifaceted, encompassing not only technical skills but also how one conducts oneself in different situations. Key attributes include:</a:t>
            </a:r>
          </a:p>
          <a:p>
            <a:pPr lvl="1" algn="just">
              <a:buFont typeface="Wingdings" panose="05000000000000000000" pitchFamily="2" charset="2"/>
              <a:buChar char="q"/>
            </a:pPr>
            <a:r>
              <a:rPr lang="en-GB" sz="700" dirty="0"/>
              <a:t>Integrity: Adhering to moral and ethical principles.</a:t>
            </a:r>
          </a:p>
          <a:p>
            <a:pPr lvl="1" algn="just">
              <a:buFont typeface="Wingdings" panose="05000000000000000000" pitchFamily="2" charset="2"/>
              <a:buChar char="q"/>
            </a:pPr>
            <a:r>
              <a:rPr lang="en-GB" sz="700" dirty="0"/>
              <a:t>Self-awareness: Understanding one’s strengths and weaknesses.</a:t>
            </a:r>
          </a:p>
          <a:p>
            <a:pPr lvl="1" algn="just">
              <a:buFont typeface="Wingdings" panose="05000000000000000000" pitchFamily="2" charset="2"/>
              <a:buChar char="q"/>
            </a:pPr>
            <a:r>
              <a:rPr lang="en-GB" sz="700" dirty="0"/>
              <a:t>Managing Complexity: Being able to handle complex situations effectively.</a:t>
            </a:r>
          </a:p>
          <a:p>
            <a:pPr lvl="1" algn="just">
              <a:buFont typeface="Wingdings" panose="05000000000000000000" pitchFamily="2" charset="2"/>
              <a:buChar char="q"/>
            </a:pPr>
            <a:r>
              <a:rPr lang="en-GB" sz="700" dirty="0"/>
              <a:t>Growth Mindset: Believing in the ability to develop skills through effort and practice.</a:t>
            </a:r>
          </a:p>
          <a:p>
            <a:pPr lvl="1" algn="just">
              <a:buFont typeface="Wingdings" panose="05000000000000000000" pitchFamily="2" charset="2"/>
              <a:buChar char="q"/>
            </a:pPr>
            <a:r>
              <a:rPr lang="en-GB" sz="700" dirty="0"/>
              <a:t>Effective Communication: Clear and respectful communication in all forms.</a:t>
            </a:r>
          </a:p>
          <a:p>
            <a:pPr lvl="1" algn="just">
              <a:buFont typeface="Wingdings" panose="05000000000000000000" pitchFamily="2" charset="2"/>
              <a:buChar char="q"/>
            </a:pPr>
            <a:r>
              <a:rPr lang="en-GB" sz="700" dirty="0"/>
              <a:t>Grooming: Maintaining a neat and professional appearance.</a:t>
            </a:r>
            <a:endParaRPr lang="en-US" sz="700" dirty="0"/>
          </a:p>
          <a:p>
            <a:pPr algn="just"/>
            <a:r>
              <a:rPr lang="en-GB" sz="700" b="1" dirty="0"/>
              <a:t>Activities</a:t>
            </a:r>
          </a:p>
          <a:p>
            <a:pPr lvl="1" algn="just"/>
            <a:r>
              <a:rPr lang="en-GB" sz="700" dirty="0"/>
              <a:t>First Activity: Managing Complexity in the Professional Environment</a:t>
            </a:r>
          </a:p>
          <a:p>
            <a:pPr marL="914400" lvl="2" indent="0" algn="just">
              <a:buNone/>
            </a:pPr>
            <a:r>
              <a:rPr lang="en-GB" sz="700" dirty="0"/>
              <a:t>In this activity, we created a poster or chart as a team of six people, focusing on managing complexity in business, ideology, team dynamics, and technical aspects. This exercise helped us understand the multifaceted nature of complexity in professional settings and how to address it effectively.</a:t>
            </a:r>
          </a:p>
          <a:p>
            <a:pPr lvl="1" algn="just"/>
            <a:r>
              <a:rPr lang="en-GB" sz="700" dirty="0"/>
              <a:t>Second Activity: Role Play on Mobile Etiquette</a:t>
            </a:r>
          </a:p>
          <a:p>
            <a:pPr marL="914400" lvl="2" indent="0" algn="just">
              <a:buNone/>
            </a:pPr>
            <a:r>
              <a:rPr lang="en-GB" sz="700" dirty="0"/>
              <a:t>We performed a role play in teams of six, demonstrating the dos and don’ts of telephone/mobile conversations. We created two sets of scenes, each showing four scenarios of proper and improper mobile conversation etiquette. This activity highlighted the importance of effective communication and proper etiquette in maintaining professionalism.</a:t>
            </a:r>
            <a:endParaRPr lang="en-US" sz="700" dirty="0"/>
          </a:p>
          <a:p>
            <a:pPr algn="just"/>
            <a:r>
              <a:rPr lang="en-US" sz="700" b="1" dirty="0"/>
              <a:t>How do I personally see this concept implemented in the Energy sector</a:t>
            </a:r>
          </a:p>
          <a:p>
            <a:pPr marL="457200" lvl="1" indent="0" algn="just">
              <a:buNone/>
            </a:pPr>
            <a:r>
              <a:rPr lang="en-GB" sz="700" dirty="0"/>
              <a:t>In the Energy sector, professionalism is essential due to the high stakes in safety, environmental impact, and financial investments. Professionals must exhibit integrity, effective communication, and a commitment to continuous learning to manage complex challenges and drive innovation. A growth mindset aids in adapting to new technologies, while clear communication ensures adherence to safety protocols.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group of people standing around a table&#10;&#10;Description automatically generated">
            <a:extLst>
              <a:ext uri="{FF2B5EF4-FFF2-40B4-BE49-F238E27FC236}">
                <a16:creationId xmlns:a16="http://schemas.microsoft.com/office/drawing/2014/main" id="{7A34FCD7-355B-2AC9-5F96-5AC0BF61AFFC}"/>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11755" r="10979" b="29308"/>
          <a:stretch/>
        </p:blipFill>
        <p:spPr>
          <a:xfrm>
            <a:off x="6490908" y="2134500"/>
            <a:ext cx="5170488" cy="3547887"/>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100" b="1" dirty="0"/>
              <a:t>Key learning</a:t>
            </a:r>
          </a:p>
          <a:p>
            <a:pPr lvl="1" algn="just"/>
            <a:r>
              <a:rPr lang="en-US" sz="800" dirty="0"/>
              <a:t>Understanding and managing stakeholder relationships is key to ensuring project success, as it enhances alignment, improves risk management, and fosters positive relationships.</a:t>
            </a:r>
          </a:p>
          <a:p>
            <a:pPr lvl="1" algn="just"/>
            <a:r>
              <a:rPr lang="en-US" sz="800" dirty="0"/>
              <a:t>Building trust within teams and with external stakeholders can significantly enhance collaboration, decision-making, and overall project success.</a:t>
            </a:r>
          </a:p>
          <a:p>
            <a:pPr algn="just"/>
            <a:r>
              <a:rPr lang="en-US" sz="1100" b="1" dirty="0"/>
              <a:t>Key takeaway</a:t>
            </a:r>
          </a:p>
          <a:p>
            <a:pPr lvl="1" algn="just"/>
            <a:r>
              <a:rPr lang="en-US" sz="800" dirty="0"/>
              <a:t>Proactive stakeholder management can significantly improve project outcomes by ensuring that all parties are engaged, informed, and aligned towards common goals.</a:t>
            </a:r>
          </a:p>
          <a:p>
            <a:pPr lvl="1" algn="just"/>
            <a:r>
              <a:rPr lang="en-US" sz="800" dirty="0"/>
              <a:t>Trust leads to faster communication, reduced conflicts, and a more positive working environment, which are critical for high-performing teams.</a:t>
            </a:r>
          </a:p>
          <a:p>
            <a:pPr algn="just"/>
            <a:r>
              <a:rPr lang="en-US" sz="1100" b="1" dirty="0"/>
              <a:t>How do I personally see this concept implemented in the Energy sector</a:t>
            </a:r>
          </a:p>
          <a:p>
            <a:pPr lvl="1" algn="just"/>
            <a:r>
              <a:rPr lang="en-US" sz="800" dirty="0"/>
              <a:t>In the energy sector, engaging diverse stakeholders like regulators, communities, and investors is key. Effective management ensures project compliance and support from influential parties.</a:t>
            </a:r>
          </a:p>
          <a:p>
            <a:pPr lvl="1" algn="just"/>
            <a:r>
              <a:rPr lang="en-US" sz="800" dirty="0"/>
              <a:t>Trust is crucial in high-stakes energy projects with complex collaborations. Building trust with team members and stakeholders leads to smoother operations and better project outcomes.</a:t>
            </a:r>
          </a:p>
          <a:p>
            <a:pPr algn="just"/>
            <a:r>
              <a:rPr lang="en-US" sz="1100" b="1" dirty="0"/>
              <a:t>Activity</a:t>
            </a:r>
          </a:p>
          <a:p>
            <a:pPr lvl="1" algn="just"/>
            <a:r>
              <a:rPr lang="en-US" sz="800" dirty="0"/>
              <a:t>In a team of seven, we reviewed Sarah’s efforts to revitalize her university’s Environmental Club through rebranding, partnerships, and events. We identified stakeholders (students, faculty, admin, local groups) and classified them using the Power-Interest Grid: inform (low interest students), collaborate (active members), monitor (general student body), and satisfy (admin, local partners).</a:t>
            </a:r>
          </a:p>
          <a:p>
            <a:pPr lvl="1" algn="just"/>
            <a:r>
              <a:rPr lang="en-US" sz="800" dirty="0"/>
              <a:t>In a team of seven, we role-played stakeholders in GreenWave Energy’s "Ocean Horizon" project, each representing different interests like regulators, investors, and environmental groups. As the CTO and Environmental Advisor, I advocated for sustainable practices while negotiating to align diverse stakeholder priorities and reach a consensus on project goals.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06357599-010C-679D-350E-C38A1C93F3A5}"/>
              </a:ext>
            </a:extLst>
          </p:cNvPr>
          <p:cNvPicPr>
            <a:picLocks noChangeAspect="1"/>
          </p:cNvPicPr>
          <p:nvPr/>
        </p:nvPicPr>
        <p:blipFill>
          <a:blip r:embed="rId7"/>
          <a:stretch>
            <a:fillRect/>
          </a:stretch>
        </p:blipFill>
        <p:spPr>
          <a:xfrm>
            <a:off x="7088731" y="1911692"/>
            <a:ext cx="3974842" cy="3974842"/>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30654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b="1" dirty="0"/>
              <a:t>Key learning</a:t>
            </a:r>
          </a:p>
          <a:p>
            <a:pPr lvl="1" algn="just"/>
            <a:r>
              <a:rPr lang="en-US" sz="600" dirty="0"/>
              <a:t>Teamwork:</a:t>
            </a:r>
          </a:p>
          <a:p>
            <a:pPr lvl="2" algn="just"/>
            <a:r>
              <a:rPr lang="en-US" sz="600" dirty="0"/>
              <a:t>Team Development: Recognize and navigate the phases of team development (Forming, Storming, Norming, Performing).</a:t>
            </a:r>
          </a:p>
          <a:p>
            <a:pPr lvl="2" algn="just"/>
            <a:r>
              <a:rPr lang="en-US" sz="600" dirty="0"/>
              <a:t>Team Player Traits: Emphasize synchronization and dedication.</a:t>
            </a:r>
          </a:p>
          <a:p>
            <a:pPr lvl="2" algn="just"/>
            <a:r>
              <a:rPr lang="en-US" sz="600" dirty="0"/>
              <a:t>Growth Mindset: Foster continuous learning and adaptability.</a:t>
            </a:r>
          </a:p>
          <a:p>
            <a:pPr lvl="2" algn="just"/>
            <a:r>
              <a:rPr lang="en-US" sz="600" dirty="0"/>
              <a:t>Feedback Mechanisms: Use the Sandwich Framework for constructive feedback.</a:t>
            </a:r>
          </a:p>
          <a:p>
            <a:pPr lvl="2" algn="just"/>
            <a:r>
              <a:rPr lang="en-US" sz="600" dirty="0"/>
              <a:t>Hybrid Teams: Apply best practices for effective virtual and hybrid team collaboration.</a:t>
            </a:r>
          </a:p>
          <a:p>
            <a:pPr lvl="1" algn="just"/>
            <a:r>
              <a:rPr lang="en-US" sz="600" dirty="0"/>
              <a:t>Presentation Skills:</a:t>
            </a:r>
          </a:p>
          <a:p>
            <a:pPr lvl="2" algn="just"/>
            <a:r>
              <a:rPr lang="en-US" sz="600" dirty="0"/>
              <a:t>Effective Presentation: Focus on audience, content organization, design, and delivery.</a:t>
            </a:r>
          </a:p>
          <a:p>
            <a:pPr lvl="2" algn="just"/>
            <a:r>
              <a:rPr lang="en-US" sz="600" dirty="0"/>
              <a:t>5Ps: Profile, Pitch, Pace, Pause, and Practice.</a:t>
            </a:r>
          </a:p>
          <a:p>
            <a:pPr lvl="2" algn="just"/>
            <a:r>
              <a:rPr lang="en-US" sz="600" dirty="0"/>
              <a:t>Content Structuring: Use Problem-Solution-Benefit and the Rule of Three.</a:t>
            </a:r>
          </a:p>
          <a:p>
            <a:r>
              <a:rPr lang="en-US" sz="600" b="1" dirty="0"/>
              <a:t>Key takeaway</a:t>
            </a:r>
          </a:p>
          <a:p>
            <a:pPr marL="457200" lvl="1" indent="0">
              <a:buNone/>
            </a:pPr>
            <a:r>
              <a:rPr lang="en-US" sz="600" dirty="0"/>
              <a:t>Mastering teamwork and presentation skills is crucial for professional success, enhancing productivity, innovation, and communication.</a:t>
            </a:r>
          </a:p>
          <a:p>
            <a:r>
              <a:rPr lang="en-US" sz="600" b="1" dirty="0"/>
              <a:t>How do I personally see this concept implemented in the Energy sector</a:t>
            </a:r>
          </a:p>
          <a:p>
            <a:pPr lvl="1"/>
            <a:r>
              <a:rPr lang="en-US" sz="600" dirty="0"/>
              <a:t>Teamwork:</a:t>
            </a:r>
          </a:p>
          <a:p>
            <a:pPr lvl="2"/>
            <a:r>
              <a:rPr lang="en-US" sz="600" dirty="0"/>
              <a:t>Project Management: Manage multidisciplinary teams effectively.</a:t>
            </a:r>
          </a:p>
          <a:p>
            <a:pPr lvl="2"/>
            <a:r>
              <a:rPr lang="en-US" sz="600" dirty="0"/>
              <a:t>Innovation: Foster innovation and problem-solving.</a:t>
            </a:r>
          </a:p>
          <a:p>
            <a:pPr lvl="2"/>
            <a:r>
              <a:rPr lang="en-US" sz="600" dirty="0"/>
              <a:t>Remote Collaboration: Enhance hybrid team collaboration.</a:t>
            </a:r>
          </a:p>
          <a:p>
            <a:pPr lvl="1"/>
            <a:r>
              <a:rPr lang="en-US" sz="600" dirty="0"/>
              <a:t>Presentation Skills:</a:t>
            </a:r>
          </a:p>
          <a:p>
            <a:pPr lvl="2"/>
            <a:r>
              <a:rPr lang="en-US" sz="600" dirty="0"/>
              <a:t>Stakeholder Communication: Deliver clear presentations to stakeholders.</a:t>
            </a:r>
          </a:p>
          <a:p>
            <a:pPr lvl="2"/>
            <a:r>
              <a:rPr lang="en-US" sz="600" dirty="0"/>
              <a:t>Training: Improve employee training with structured content and engaging delivery.</a:t>
            </a:r>
          </a:p>
          <a:p>
            <a:r>
              <a:rPr lang="en-US" sz="600" b="1" dirty="0"/>
              <a:t>Activities</a:t>
            </a:r>
          </a:p>
          <a:p>
            <a:pPr lvl="1"/>
            <a:r>
              <a:rPr lang="en-US" sz="600" dirty="0"/>
              <a:t>In a team of six, we participated in a "Mumble Jumble" activity where we had to form a sentence using chits of words. The challenge included missing or extra letters, requiring us to trade pieces with other teams in the room to complete our task. Our final sentence was "Good Teams get to go together.“</a:t>
            </a:r>
          </a:p>
          <a:p>
            <a:pPr lvl="1"/>
            <a:r>
              <a:rPr lang="en-US" sz="600" dirty="0"/>
              <a:t>In a team role-play, I narrated a feedback session addressing a member's interjections during a meeting on Diwali bonus targets and leave requests. The sandwich feedback method was used to ensure the message was constructive.</a:t>
            </a:r>
          </a:p>
          <a:p>
            <a:pPr lvl="1"/>
            <a:r>
              <a:rPr lang="en-US" sz="600" dirty="0"/>
              <a:t>In a team of six, we prepared a PPT for an existing client on addressing customer concerns. We used a scenario with "Rocket Monkey," a startup graphic apparel company, planning workflow and website changes. I designed the PPT, presented the customer retention projections, and concluded the presentation.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306542"/>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screen&#10;&#10;Description automatically generated">
            <a:extLst>
              <a:ext uri="{FF2B5EF4-FFF2-40B4-BE49-F238E27FC236}">
                <a16:creationId xmlns:a16="http://schemas.microsoft.com/office/drawing/2014/main" id="{4A5E4241-46FC-62C5-6980-21D7B379B5D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512767" y="2365382"/>
            <a:ext cx="2506087" cy="3341449"/>
          </a:xfrm>
          <a:prstGeom prst="rect">
            <a:avLst/>
          </a:prstGeom>
        </p:spPr>
      </p:pic>
      <p:pic>
        <p:nvPicPr>
          <p:cNvPr id="8" name="Picture 7" descr="A person standing in front of a screen&#10;&#10;Description automatically generated">
            <a:extLst>
              <a:ext uri="{FF2B5EF4-FFF2-40B4-BE49-F238E27FC236}">
                <a16:creationId xmlns:a16="http://schemas.microsoft.com/office/drawing/2014/main" id="{14934B32-5981-7C18-0071-7A1CFFC0C6B5}"/>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9130448" y="2365381"/>
            <a:ext cx="2506087" cy="3341450"/>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900" b="1" dirty="0"/>
              <a:t>How I feel Shell implements this learning</a:t>
            </a:r>
          </a:p>
          <a:p>
            <a:pPr marL="457200" lvl="1" indent="0" algn="just">
              <a:buNone/>
            </a:pPr>
            <a:r>
              <a:rPr lang="en-US" sz="1900" dirty="0"/>
              <a:t>Shell integrates professionalism into its culture by upholding integrity, self-awareness, and effective communication. The company promotes a growth mindset and values proper grooming and etiquette in all professional interactions.</a:t>
            </a:r>
          </a:p>
          <a:p>
            <a:pPr marL="0" indent="0" algn="just">
              <a:buNone/>
            </a:pPr>
            <a:r>
              <a:rPr lang="en-US" sz="1900" b="1" dirty="0"/>
              <a:t>How I feel Shell benefits from this learning</a:t>
            </a:r>
          </a:p>
          <a:p>
            <a:pPr marL="457200" lvl="1" indent="0" algn="just">
              <a:buNone/>
            </a:pPr>
            <a:r>
              <a:rPr lang="en-US" sz="1900" dirty="0"/>
              <a:t>These practices enhance Shell’s professionalism and efficiency, fostering trust, innovation, and smooth stakeholder interactions. They contribute to effective project management and a positive corporate image.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13" name="Picture 12">
            <a:extLst>
              <a:ext uri="{FF2B5EF4-FFF2-40B4-BE49-F238E27FC236}">
                <a16:creationId xmlns:a16="http://schemas.microsoft.com/office/drawing/2014/main" id="{4B68BDCE-E3B2-0BFF-B66B-F0E46737883A}"/>
              </a:ext>
            </a:extLst>
          </p:cNvPr>
          <p:cNvPicPr>
            <a:picLocks noChangeAspect="1"/>
          </p:cNvPicPr>
          <p:nvPr/>
        </p:nvPicPr>
        <p:blipFill>
          <a:blip r:embed="rId7"/>
          <a:stretch>
            <a:fillRect/>
          </a:stretch>
        </p:blipFill>
        <p:spPr>
          <a:xfrm>
            <a:off x="7148117" y="1970595"/>
            <a:ext cx="3856070" cy="3856070"/>
          </a:xfrm>
          <a:prstGeom prst="rect">
            <a:avLst/>
          </a:prstGeom>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b="1" dirty="0"/>
              <a:t>How I feel Shell implements this learning</a:t>
            </a:r>
          </a:p>
          <a:p>
            <a:pPr marL="457200" lvl="1" indent="0" algn="just">
              <a:buNone/>
            </a:pPr>
            <a:r>
              <a:rPr lang="en-US" sz="1500" dirty="0"/>
              <a:t>Shell prioritizes proactive stakeholder management by engaging with a wide range of parties, including regulators, communities, and investors. The company ensures all stakeholders are informed, aligned, and involved in project goals, which helps in managing risks and achieving project success. Building and maintaining trust with these stakeholders is also a key focus, fostering collaboration and effective decision-making.</a:t>
            </a:r>
          </a:p>
          <a:p>
            <a:pPr marL="0" indent="0" algn="just">
              <a:buNone/>
            </a:pPr>
            <a:r>
              <a:rPr lang="en-US" sz="1500" b="1" dirty="0"/>
              <a:t>How I feel Shell benefits from this learning</a:t>
            </a:r>
          </a:p>
          <a:p>
            <a:pPr marL="457200" lvl="1" indent="0" algn="just">
              <a:buNone/>
            </a:pPr>
            <a:r>
              <a:rPr lang="en-US" sz="1500" dirty="0"/>
              <a:t>By implementing effective stakeholder management, Shell enhances project outcomes through better alignment and support. Trust within and outside the organization leads to smoother operations, reduced conflicts, and improved collaboration, which are essential for managing complex energy projects and maintaining a positive working environment.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8" name="Picture 7">
            <a:extLst>
              <a:ext uri="{FF2B5EF4-FFF2-40B4-BE49-F238E27FC236}">
                <a16:creationId xmlns:a16="http://schemas.microsoft.com/office/drawing/2014/main" id="{F692236B-67FD-B4EB-F701-57C5538A741F}"/>
              </a:ext>
            </a:extLst>
          </p:cNvPr>
          <p:cNvPicPr>
            <a:picLocks noChangeAspect="1"/>
          </p:cNvPicPr>
          <p:nvPr/>
        </p:nvPicPr>
        <p:blipFill>
          <a:blip r:embed="rId7"/>
          <a:stretch>
            <a:fillRect/>
          </a:stretch>
        </p:blipFill>
        <p:spPr>
          <a:xfrm>
            <a:off x="7074515" y="1897476"/>
            <a:ext cx="4003273" cy="4003273"/>
          </a:xfrm>
          <a:prstGeom prst="rect">
            <a:avLst/>
          </a:prstGeom>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20136</TotalTime>
  <Words>3234</Words>
  <Application>Microsoft Office PowerPoint</Application>
  <PresentationFormat>Widescreen</PresentationFormat>
  <Paragraphs>283</Paragraphs>
  <Slides>33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-apple-system</vt:lpstr>
      <vt:lpstr>Aptos</vt:lpstr>
      <vt:lpstr>Arial</vt:lpstr>
      <vt:lpstr>Calibri</vt:lpstr>
      <vt:lpstr>Wingdings</vt:lpstr>
      <vt:lpstr>Work Sans</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lpstr>PowerPoint Presentation</vt:lpstr>
      <vt:lpstr>PowerPoint Presentation</vt:lpstr>
      <vt:lpstr>Learning 1 | My takeaways</vt:lpstr>
      <vt:lpstr>Learning 2 | My takeaways</vt:lpstr>
      <vt:lpstr>Learning 3 | My takeaways</vt:lpstr>
      <vt:lpstr>Learning 4 | My takeaways</vt:lpstr>
      <vt:lpstr>Learning 4 | My takeaways</vt:lpstr>
      <vt:lpstr>PowerPoint Presentation</vt:lpstr>
      <vt:lpstr>PowerPoint Presentation</vt:lpstr>
      <vt:lpstr>PowerPoint Presentation</vt:lpstr>
      <vt:lpstr>Learning 1 | My takeaways</vt:lpstr>
      <vt:lpstr>Learning 2 | My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Hitesh SBOBNG-PTIY/AEC</cp:lastModifiedBy>
  <cp:revision>513</cp:revision>
  <dcterms:created xsi:type="dcterms:W3CDTF">2022-01-18T12:35:56Z</dcterms:created>
  <dcterms:modified xsi:type="dcterms:W3CDTF">2024-09-03T08:44:12Z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